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9"/>
  </p:notesMasterIdLst>
  <p:handoutMasterIdLst>
    <p:handoutMasterId r:id="rId70"/>
  </p:handoutMasterIdLst>
  <p:sldIdLst>
    <p:sldId id="468" r:id="rId2"/>
    <p:sldId id="469" r:id="rId3"/>
    <p:sldId id="470" r:id="rId4"/>
    <p:sldId id="560" r:id="rId5"/>
    <p:sldId id="556" r:id="rId6"/>
    <p:sldId id="557" r:id="rId7"/>
    <p:sldId id="558" r:id="rId8"/>
    <p:sldId id="559" r:id="rId9"/>
    <p:sldId id="500" r:id="rId10"/>
    <p:sldId id="497" r:id="rId11"/>
    <p:sldId id="498" r:id="rId12"/>
    <p:sldId id="499" r:id="rId13"/>
    <p:sldId id="501" r:id="rId14"/>
    <p:sldId id="502" r:id="rId15"/>
    <p:sldId id="503" r:id="rId16"/>
    <p:sldId id="504" r:id="rId17"/>
    <p:sldId id="505" r:id="rId18"/>
    <p:sldId id="506" r:id="rId19"/>
    <p:sldId id="507" r:id="rId20"/>
    <p:sldId id="508" r:id="rId21"/>
    <p:sldId id="509" r:id="rId22"/>
    <p:sldId id="510" r:id="rId23"/>
    <p:sldId id="512" r:id="rId24"/>
    <p:sldId id="511" r:id="rId25"/>
    <p:sldId id="513" r:id="rId26"/>
    <p:sldId id="514" r:id="rId27"/>
    <p:sldId id="515" r:id="rId28"/>
    <p:sldId id="517" r:id="rId29"/>
    <p:sldId id="516" r:id="rId30"/>
    <p:sldId id="518" r:id="rId31"/>
    <p:sldId id="519" r:id="rId32"/>
    <p:sldId id="520" r:id="rId33"/>
    <p:sldId id="521" r:id="rId34"/>
    <p:sldId id="522" r:id="rId35"/>
    <p:sldId id="523" r:id="rId36"/>
    <p:sldId id="524" r:id="rId37"/>
    <p:sldId id="525" r:id="rId38"/>
    <p:sldId id="526" r:id="rId39"/>
    <p:sldId id="527" r:id="rId40"/>
    <p:sldId id="528" r:id="rId41"/>
    <p:sldId id="529" r:id="rId42"/>
    <p:sldId id="530" r:id="rId43"/>
    <p:sldId id="531" r:id="rId44"/>
    <p:sldId id="532" r:id="rId45"/>
    <p:sldId id="533" r:id="rId46"/>
    <p:sldId id="534" r:id="rId47"/>
    <p:sldId id="536" r:id="rId48"/>
    <p:sldId id="537" r:id="rId49"/>
    <p:sldId id="552" r:id="rId50"/>
    <p:sldId id="553" r:id="rId51"/>
    <p:sldId id="554" r:id="rId52"/>
    <p:sldId id="540" r:id="rId53"/>
    <p:sldId id="555" r:id="rId54"/>
    <p:sldId id="539" r:id="rId55"/>
    <p:sldId id="541" r:id="rId56"/>
    <p:sldId id="538" r:id="rId57"/>
    <p:sldId id="543" r:id="rId58"/>
    <p:sldId id="544" r:id="rId59"/>
    <p:sldId id="545" r:id="rId60"/>
    <p:sldId id="546" r:id="rId61"/>
    <p:sldId id="547" r:id="rId62"/>
    <p:sldId id="548" r:id="rId63"/>
    <p:sldId id="549" r:id="rId64"/>
    <p:sldId id="550" r:id="rId65"/>
    <p:sldId id="561" r:id="rId66"/>
    <p:sldId id="496" r:id="rId67"/>
    <p:sldId id="562" r:id="rId68"/>
  </p:sldIdLst>
  <p:sldSz cx="9144000" cy="6858000" type="screen4x3"/>
  <p:notesSz cx="7315200" cy="9601200"/>
  <p:defaultTextStyle>
    <a:defPPr>
      <a:defRPr lang="da-DK"/>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FF"/>
    <a:srgbClr val="FFFF00"/>
    <a:srgbClr val="0000FF"/>
    <a:srgbClr val="FFFF99"/>
    <a:srgbClr val="6699FF"/>
    <a:srgbClr val="CC5300"/>
    <a:srgbClr val="FFFFFF"/>
    <a:srgbClr val="000000"/>
    <a:srgbClr val="FF6600"/>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890" autoAdjust="0"/>
    <p:restoredTop sz="77571" autoAdjust="0"/>
  </p:normalViewPr>
  <p:slideViewPr>
    <p:cSldViewPr snapToGrid="0">
      <p:cViewPr>
        <p:scale>
          <a:sx n="75" d="100"/>
          <a:sy n="75" d="100"/>
        </p:scale>
        <p:origin x="-2826" y="-330"/>
      </p:cViewPr>
      <p:guideLst>
        <p:guide orient="horz" pos="2160"/>
        <p:guide pos="2880"/>
      </p:guideLst>
    </p:cSldViewPr>
  </p:slideViewPr>
  <p:outlineViewPr>
    <p:cViewPr>
      <p:scale>
        <a:sx n="33" d="100"/>
        <a:sy n="33" d="100"/>
      </p:scale>
      <p:origin x="48" y="1113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4" d="100"/>
          <a:sy n="54" d="100"/>
        </p:scale>
        <p:origin x="-2460" y="-78"/>
      </p:cViewPr>
      <p:guideLst>
        <p:guide orient="horz" pos="3024"/>
        <p:guide pos="2304"/>
      </p:guideLst>
    </p:cSldViewPr>
  </p:notesViewPr>
  <p:gridSpacing cx="57607" cy="57607"/>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8D7EF53-C87F-4730-9E83-AA0402359AC3}" type="doc">
      <dgm:prSet loTypeId="urn:microsoft.com/office/officeart/2005/8/layout/venn1" loCatId="relationship" qsTypeId="urn:microsoft.com/office/officeart/2005/8/quickstyle/simple1" qsCatId="simple" csTypeId="urn:microsoft.com/office/officeart/2005/8/colors/colorful5" csCatId="colorful" phldr="1"/>
      <dgm:spPr/>
    </dgm:pt>
    <dgm:pt modelId="{1C32CEEE-CD12-48DB-A1C9-AD57D09F8E5A}">
      <dgm:prSet phldrT="[Text]"/>
      <dgm:spPr>
        <a:solidFill>
          <a:srgbClr val="FFFF00">
            <a:alpha val="50000"/>
          </a:srgbClr>
        </a:solidFill>
        <a:ln>
          <a:solidFill>
            <a:srgbClr val="FFFF00"/>
          </a:solidFill>
        </a:ln>
      </dgm:spPr>
      <dgm:t>
        <a:bodyPr/>
        <a:lstStyle/>
        <a:p>
          <a:r>
            <a:rPr lang="en-US" dirty="0" smtClean="0"/>
            <a:t>Society</a:t>
          </a:r>
          <a:endParaRPr lang="en-US" dirty="0"/>
        </a:p>
      </dgm:t>
    </dgm:pt>
    <dgm:pt modelId="{FC9D82C4-C625-4EDF-9CFF-8A5D0DDF0E88}" type="parTrans" cxnId="{7B3C2E6E-442B-4BBE-B143-7E3BB5A182FE}">
      <dgm:prSet/>
      <dgm:spPr/>
      <dgm:t>
        <a:bodyPr/>
        <a:lstStyle/>
        <a:p>
          <a:endParaRPr lang="en-US"/>
        </a:p>
      </dgm:t>
    </dgm:pt>
    <dgm:pt modelId="{FA5621BB-2554-4A20-A157-EA0B1FEC494B}" type="sibTrans" cxnId="{7B3C2E6E-442B-4BBE-B143-7E3BB5A182FE}">
      <dgm:prSet/>
      <dgm:spPr/>
      <dgm:t>
        <a:bodyPr/>
        <a:lstStyle/>
        <a:p>
          <a:endParaRPr lang="en-US"/>
        </a:p>
      </dgm:t>
    </dgm:pt>
    <dgm:pt modelId="{7A1AE022-B89C-4A99-99C4-AC8A8EB43C71}">
      <dgm:prSet phldrT="[Text]"/>
      <dgm:spPr>
        <a:solidFill>
          <a:srgbClr val="FF0000">
            <a:alpha val="50000"/>
          </a:srgbClr>
        </a:solidFill>
        <a:ln>
          <a:solidFill>
            <a:srgbClr val="FF0000"/>
          </a:solidFill>
        </a:ln>
      </dgm:spPr>
      <dgm:t>
        <a:bodyPr/>
        <a:lstStyle/>
        <a:p>
          <a:r>
            <a:rPr lang="en-US" dirty="0" smtClean="0"/>
            <a:t>Economy</a:t>
          </a:r>
          <a:endParaRPr lang="en-US" dirty="0"/>
        </a:p>
      </dgm:t>
    </dgm:pt>
    <dgm:pt modelId="{705C8886-7A6A-4864-B3D8-63CBDC90D40E}" type="parTrans" cxnId="{9F4AD7B3-8919-4901-B219-71ADF1EB6B10}">
      <dgm:prSet/>
      <dgm:spPr/>
      <dgm:t>
        <a:bodyPr/>
        <a:lstStyle/>
        <a:p>
          <a:endParaRPr lang="en-US"/>
        </a:p>
      </dgm:t>
    </dgm:pt>
    <dgm:pt modelId="{4B8CDB15-F31E-4DB1-AE8F-D7C480617DCB}" type="sibTrans" cxnId="{9F4AD7B3-8919-4901-B219-71ADF1EB6B10}">
      <dgm:prSet/>
      <dgm:spPr/>
      <dgm:t>
        <a:bodyPr/>
        <a:lstStyle/>
        <a:p>
          <a:endParaRPr lang="en-US"/>
        </a:p>
      </dgm:t>
    </dgm:pt>
    <dgm:pt modelId="{6C34F960-84C7-44A1-85C3-25FDE8C957EE}">
      <dgm:prSet phldrT="[Text]"/>
      <dgm:spPr>
        <a:solidFill>
          <a:srgbClr val="00B050">
            <a:alpha val="50000"/>
          </a:srgbClr>
        </a:solidFill>
        <a:ln>
          <a:solidFill>
            <a:srgbClr val="00B050"/>
          </a:solidFill>
        </a:ln>
      </dgm:spPr>
      <dgm:t>
        <a:bodyPr/>
        <a:lstStyle/>
        <a:p>
          <a:r>
            <a:rPr lang="en-US" dirty="0" smtClean="0"/>
            <a:t>Environment</a:t>
          </a:r>
          <a:endParaRPr lang="en-US" dirty="0"/>
        </a:p>
      </dgm:t>
    </dgm:pt>
    <dgm:pt modelId="{729C7820-0D80-4E04-B5E3-25A66DFB3256}" type="parTrans" cxnId="{C2E9D4AF-1087-4A7A-982A-28E2C1BFFA61}">
      <dgm:prSet/>
      <dgm:spPr/>
      <dgm:t>
        <a:bodyPr/>
        <a:lstStyle/>
        <a:p>
          <a:endParaRPr lang="en-US"/>
        </a:p>
      </dgm:t>
    </dgm:pt>
    <dgm:pt modelId="{ECB76CD9-555B-4471-90AE-36B30910813A}" type="sibTrans" cxnId="{C2E9D4AF-1087-4A7A-982A-28E2C1BFFA61}">
      <dgm:prSet/>
      <dgm:spPr/>
      <dgm:t>
        <a:bodyPr/>
        <a:lstStyle/>
        <a:p>
          <a:endParaRPr lang="en-US"/>
        </a:p>
      </dgm:t>
    </dgm:pt>
    <dgm:pt modelId="{6355A8C1-7895-4C1A-B044-AE78CC8BED34}" type="pres">
      <dgm:prSet presAssocID="{98D7EF53-C87F-4730-9E83-AA0402359AC3}" presName="compositeShape" presStyleCnt="0">
        <dgm:presLayoutVars>
          <dgm:chMax val="7"/>
          <dgm:dir/>
          <dgm:resizeHandles val="exact"/>
        </dgm:presLayoutVars>
      </dgm:prSet>
      <dgm:spPr/>
    </dgm:pt>
    <dgm:pt modelId="{226B08C2-740C-43A4-98A0-A78A91F1C929}" type="pres">
      <dgm:prSet presAssocID="{1C32CEEE-CD12-48DB-A1C9-AD57D09F8E5A}" presName="circ1" presStyleLbl="vennNode1" presStyleIdx="0" presStyleCnt="3"/>
      <dgm:spPr/>
      <dgm:t>
        <a:bodyPr/>
        <a:lstStyle/>
        <a:p>
          <a:endParaRPr lang="en-US"/>
        </a:p>
      </dgm:t>
    </dgm:pt>
    <dgm:pt modelId="{E89286AB-14A7-4132-8E45-FA391866A2B7}" type="pres">
      <dgm:prSet presAssocID="{1C32CEEE-CD12-48DB-A1C9-AD57D09F8E5A}" presName="circ1Tx" presStyleLbl="revTx" presStyleIdx="0" presStyleCnt="0">
        <dgm:presLayoutVars>
          <dgm:chMax val="0"/>
          <dgm:chPref val="0"/>
          <dgm:bulletEnabled val="1"/>
        </dgm:presLayoutVars>
      </dgm:prSet>
      <dgm:spPr/>
      <dgm:t>
        <a:bodyPr/>
        <a:lstStyle/>
        <a:p>
          <a:endParaRPr lang="en-US"/>
        </a:p>
      </dgm:t>
    </dgm:pt>
    <dgm:pt modelId="{A3F7F282-BA58-4DA3-9ACF-AE5B4EA05B62}" type="pres">
      <dgm:prSet presAssocID="{7A1AE022-B89C-4A99-99C4-AC8A8EB43C71}" presName="circ2" presStyleLbl="vennNode1" presStyleIdx="1" presStyleCnt="3"/>
      <dgm:spPr/>
      <dgm:t>
        <a:bodyPr/>
        <a:lstStyle/>
        <a:p>
          <a:endParaRPr lang="en-US"/>
        </a:p>
      </dgm:t>
    </dgm:pt>
    <dgm:pt modelId="{B8E1A825-D78F-4A51-9FFE-E0D11C744B66}" type="pres">
      <dgm:prSet presAssocID="{7A1AE022-B89C-4A99-99C4-AC8A8EB43C71}" presName="circ2Tx" presStyleLbl="revTx" presStyleIdx="0" presStyleCnt="0">
        <dgm:presLayoutVars>
          <dgm:chMax val="0"/>
          <dgm:chPref val="0"/>
          <dgm:bulletEnabled val="1"/>
        </dgm:presLayoutVars>
      </dgm:prSet>
      <dgm:spPr/>
      <dgm:t>
        <a:bodyPr/>
        <a:lstStyle/>
        <a:p>
          <a:endParaRPr lang="en-US"/>
        </a:p>
      </dgm:t>
    </dgm:pt>
    <dgm:pt modelId="{5027FE7F-629A-4DA4-B60B-DCD033E7C0B1}" type="pres">
      <dgm:prSet presAssocID="{6C34F960-84C7-44A1-85C3-25FDE8C957EE}" presName="circ3" presStyleLbl="vennNode1" presStyleIdx="2" presStyleCnt="3"/>
      <dgm:spPr/>
      <dgm:t>
        <a:bodyPr/>
        <a:lstStyle/>
        <a:p>
          <a:endParaRPr lang="en-US"/>
        </a:p>
      </dgm:t>
    </dgm:pt>
    <dgm:pt modelId="{9E2F8375-7544-49BA-8971-9C015D5A5312}" type="pres">
      <dgm:prSet presAssocID="{6C34F960-84C7-44A1-85C3-25FDE8C957EE}" presName="circ3Tx" presStyleLbl="revTx" presStyleIdx="0" presStyleCnt="0">
        <dgm:presLayoutVars>
          <dgm:chMax val="0"/>
          <dgm:chPref val="0"/>
          <dgm:bulletEnabled val="1"/>
        </dgm:presLayoutVars>
      </dgm:prSet>
      <dgm:spPr/>
      <dgm:t>
        <a:bodyPr/>
        <a:lstStyle/>
        <a:p>
          <a:endParaRPr lang="en-US"/>
        </a:p>
      </dgm:t>
    </dgm:pt>
  </dgm:ptLst>
  <dgm:cxnLst>
    <dgm:cxn modelId="{7F63FE90-0B1A-44DF-AA60-8068DB27C20A}" type="presOf" srcId="{1C32CEEE-CD12-48DB-A1C9-AD57D09F8E5A}" destId="{226B08C2-740C-43A4-98A0-A78A91F1C929}" srcOrd="0" destOrd="0" presId="urn:microsoft.com/office/officeart/2005/8/layout/venn1"/>
    <dgm:cxn modelId="{C2E9D4AF-1087-4A7A-982A-28E2C1BFFA61}" srcId="{98D7EF53-C87F-4730-9E83-AA0402359AC3}" destId="{6C34F960-84C7-44A1-85C3-25FDE8C957EE}" srcOrd="2" destOrd="0" parTransId="{729C7820-0D80-4E04-B5E3-25A66DFB3256}" sibTransId="{ECB76CD9-555B-4471-90AE-36B30910813A}"/>
    <dgm:cxn modelId="{3F96DA96-5C94-4B59-A732-50BABF1850E6}" type="presOf" srcId="{1C32CEEE-CD12-48DB-A1C9-AD57D09F8E5A}" destId="{E89286AB-14A7-4132-8E45-FA391866A2B7}" srcOrd="1" destOrd="0" presId="urn:microsoft.com/office/officeart/2005/8/layout/venn1"/>
    <dgm:cxn modelId="{7B3C2E6E-442B-4BBE-B143-7E3BB5A182FE}" srcId="{98D7EF53-C87F-4730-9E83-AA0402359AC3}" destId="{1C32CEEE-CD12-48DB-A1C9-AD57D09F8E5A}" srcOrd="0" destOrd="0" parTransId="{FC9D82C4-C625-4EDF-9CFF-8A5D0DDF0E88}" sibTransId="{FA5621BB-2554-4A20-A157-EA0B1FEC494B}"/>
    <dgm:cxn modelId="{9F4AD7B3-8919-4901-B219-71ADF1EB6B10}" srcId="{98D7EF53-C87F-4730-9E83-AA0402359AC3}" destId="{7A1AE022-B89C-4A99-99C4-AC8A8EB43C71}" srcOrd="1" destOrd="0" parTransId="{705C8886-7A6A-4864-B3D8-63CBDC90D40E}" sibTransId="{4B8CDB15-F31E-4DB1-AE8F-D7C480617DCB}"/>
    <dgm:cxn modelId="{2BD2CF6B-BBD4-40D5-B543-48407DEA355A}" type="presOf" srcId="{6C34F960-84C7-44A1-85C3-25FDE8C957EE}" destId="{9E2F8375-7544-49BA-8971-9C015D5A5312}" srcOrd="1" destOrd="0" presId="urn:microsoft.com/office/officeart/2005/8/layout/venn1"/>
    <dgm:cxn modelId="{3A695881-DF5B-43A0-9CF0-90FDAF8F1163}" type="presOf" srcId="{7A1AE022-B89C-4A99-99C4-AC8A8EB43C71}" destId="{A3F7F282-BA58-4DA3-9ACF-AE5B4EA05B62}" srcOrd="0" destOrd="0" presId="urn:microsoft.com/office/officeart/2005/8/layout/venn1"/>
    <dgm:cxn modelId="{856F0C65-A333-42B5-A348-8A3C1783B454}" type="presOf" srcId="{7A1AE022-B89C-4A99-99C4-AC8A8EB43C71}" destId="{B8E1A825-D78F-4A51-9FFE-E0D11C744B66}" srcOrd="1" destOrd="0" presId="urn:microsoft.com/office/officeart/2005/8/layout/venn1"/>
    <dgm:cxn modelId="{60ADDC47-598E-4243-A5F2-5DCE2F54D3D3}" type="presOf" srcId="{98D7EF53-C87F-4730-9E83-AA0402359AC3}" destId="{6355A8C1-7895-4C1A-B044-AE78CC8BED34}" srcOrd="0" destOrd="0" presId="urn:microsoft.com/office/officeart/2005/8/layout/venn1"/>
    <dgm:cxn modelId="{F7A051FA-7B8D-4BEE-9AC1-E0F821A55D5B}" type="presOf" srcId="{6C34F960-84C7-44A1-85C3-25FDE8C957EE}" destId="{5027FE7F-629A-4DA4-B60B-DCD033E7C0B1}" srcOrd="0" destOrd="0" presId="urn:microsoft.com/office/officeart/2005/8/layout/venn1"/>
    <dgm:cxn modelId="{40BF95BA-59A3-470E-86C5-58B6044EDC35}" type="presParOf" srcId="{6355A8C1-7895-4C1A-B044-AE78CC8BED34}" destId="{226B08C2-740C-43A4-98A0-A78A91F1C929}" srcOrd="0" destOrd="0" presId="urn:microsoft.com/office/officeart/2005/8/layout/venn1"/>
    <dgm:cxn modelId="{E43B94CA-9128-4F54-8BCE-DB09611CE275}" type="presParOf" srcId="{6355A8C1-7895-4C1A-B044-AE78CC8BED34}" destId="{E89286AB-14A7-4132-8E45-FA391866A2B7}" srcOrd="1" destOrd="0" presId="urn:microsoft.com/office/officeart/2005/8/layout/venn1"/>
    <dgm:cxn modelId="{A865263E-65A1-4BB0-AC73-13DA54D1CA5B}" type="presParOf" srcId="{6355A8C1-7895-4C1A-B044-AE78CC8BED34}" destId="{A3F7F282-BA58-4DA3-9ACF-AE5B4EA05B62}" srcOrd="2" destOrd="0" presId="urn:microsoft.com/office/officeart/2005/8/layout/venn1"/>
    <dgm:cxn modelId="{B8A43184-B9B4-4793-BDE5-BAABF86A1157}" type="presParOf" srcId="{6355A8C1-7895-4C1A-B044-AE78CC8BED34}" destId="{B8E1A825-D78F-4A51-9FFE-E0D11C744B66}" srcOrd="3" destOrd="0" presId="urn:microsoft.com/office/officeart/2005/8/layout/venn1"/>
    <dgm:cxn modelId="{21B08E64-7584-471D-9D95-083C09D03CE0}" type="presParOf" srcId="{6355A8C1-7895-4C1A-B044-AE78CC8BED34}" destId="{5027FE7F-629A-4DA4-B60B-DCD033E7C0B1}" srcOrd="4" destOrd="0" presId="urn:microsoft.com/office/officeart/2005/8/layout/venn1"/>
    <dgm:cxn modelId="{B2BD66BC-272A-4190-81AC-1CC3746A5F44}" type="presParOf" srcId="{6355A8C1-7895-4C1A-B044-AE78CC8BED34}" destId="{9E2F8375-7544-49BA-8971-9C015D5A5312}" srcOrd="5"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6B08C2-740C-43A4-98A0-A78A91F1C929}">
      <dsp:nvSpPr>
        <dsp:cNvPr id="0" name=""/>
        <dsp:cNvSpPr/>
      </dsp:nvSpPr>
      <dsp:spPr>
        <a:xfrm>
          <a:off x="1656106" y="68294"/>
          <a:ext cx="3278124" cy="3278124"/>
        </a:xfrm>
        <a:prstGeom prst="ellipse">
          <a:avLst/>
        </a:prstGeom>
        <a:solidFill>
          <a:srgbClr val="FFFF00">
            <a:alpha val="50000"/>
          </a:srgbClr>
        </a:solidFill>
        <a:ln w="25400" cap="flat" cmpd="sng" algn="ctr">
          <a:solidFill>
            <a:srgbClr val="FFFF00"/>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289050">
            <a:lnSpc>
              <a:spcPct val="90000"/>
            </a:lnSpc>
            <a:spcBef>
              <a:spcPct val="0"/>
            </a:spcBef>
            <a:spcAft>
              <a:spcPct val="35000"/>
            </a:spcAft>
          </a:pPr>
          <a:r>
            <a:rPr lang="en-US" sz="2900" kern="1200" dirty="0" smtClean="0"/>
            <a:t>Society</a:t>
          </a:r>
          <a:endParaRPr lang="en-US" sz="2900" kern="1200" dirty="0"/>
        </a:p>
      </dsp:txBody>
      <dsp:txXfrm>
        <a:off x="2093190" y="641965"/>
        <a:ext cx="2403957" cy="1475155"/>
      </dsp:txXfrm>
    </dsp:sp>
    <dsp:sp modelId="{A3F7F282-BA58-4DA3-9ACF-AE5B4EA05B62}">
      <dsp:nvSpPr>
        <dsp:cNvPr id="0" name=""/>
        <dsp:cNvSpPr/>
      </dsp:nvSpPr>
      <dsp:spPr>
        <a:xfrm>
          <a:off x="2838963" y="2117121"/>
          <a:ext cx="3278124" cy="3278124"/>
        </a:xfrm>
        <a:prstGeom prst="ellipse">
          <a:avLst/>
        </a:prstGeom>
        <a:solidFill>
          <a:srgbClr val="FF0000">
            <a:alpha val="50000"/>
          </a:srgbClr>
        </a:solidFill>
        <a:ln w="25400" cap="flat" cmpd="sng" algn="ctr">
          <a:solidFill>
            <a:srgbClr val="FF0000"/>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289050">
            <a:lnSpc>
              <a:spcPct val="90000"/>
            </a:lnSpc>
            <a:spcBef>
              <a:spcPct val="0"/>
            </a:spcBef>
            <a:spcAft>
              <a:spcPct val="35000"/>
            </a:spcAft>
          </a:pPr>
          <a:r>
            <a:rPr lang="en-US" sz="2900" kern="1200" dirty="0" smtClean="0"/>
            <a:t>Economy</a:t>
          </a:r>
          <a:endParaRPr lang="en-US" sz="2900" kern="1200" dirty="0"/>
        </a:p>
      </dsp:txBody>
      <dsp:txXfrm>
        <a:off x="3841523" y="2963970"/>
        <a:ext cx="1966874" cy="1802968"/>
      </dsp:txXfrm>
    </dsp:sp>
    <dsp:sp modelId="{5027FE7F-629A-4DA4-B60B-DCD033E7C0B1}">
      <dsp:nvSpPr>
        <dsp:cNvPr id="0" name=""/>
        <dsp:cNvSpPr/>
      </dsp:nvSpPr>
      <dsp:spPr>
        <a:xfrm>
          <a:off x="473250" y="2117121"/>
          <a:ext cx="3278124" cy="3278124"/>
        </a:xfrm>
        <a:prstGeom prst="ellipse">
          <a:avLst/>
        </a:prstGeom>
        <a:solidFill>
          <a:srgbClr val="00B050">
            <a:alpha val="50000"/>
          </a:srgbClr>
        </a:solidFill>
        <a:ln w="25400" cap="flat" cmpd="sng" algn="ctr">
          <a:solidFill>
            <a:srgbClr val="00B050"/>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289050">
            <a:lnSpc>
              <a:spcPct val="90000"/>
            </a:lnSpc>
            <a:spcBef>
              <a:spcPct val="0"/>
            </a:spcBef>
            <a:spcAft>
              <a:spcPct val="35000"/>
            </a:spcAft>
          </a:pPr>
          <a:r>
            <a:rPr lang="en-US" sz="2900" kern="1200" dirty="0" smtClean="0"/>
            <a:t>Environment</a:t>
          </a:r>
          <a:endParaRPr lang="en-US" sz="2900" kern="1200" dirty="0"/>
        </a:p>
      </dsp:txBody>
      <dsp:txXfrm>
        <a:off x="781940" y="2963970"/>
        <a:ext cx="1966874" cy="1802968"/>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wmf"/><Relationship Id="rId1" Type="http://schemas.openxmlformats.org/officeDocument/2006/relationships/image" Target="../media/image13.wmf"/><Relationship Id="rId4" Type="http://schemas.openxmlformats.org/officeDocument/2006/relationships/image" Target="../media/image16.wmf"/></Relationships>
</file>

<file path=ppt/drawings/_rels/vmlDrawing2.vml.rels><?xml version="1.0" encoding="UTF-8" standalone="yes"?>
<Relationships xmlns="http://schemas.openxmlformats.org/package/2006/relationships"><Relationship Id="rId8" Type="http://schemas.openxmlformats.org/officeDocument/2006/relationships/image" Target="../media/image24.wmf"/><Relationship Id="rId3" Type="http://schemas.openxmlformats.org/officeDocument/2006/relationships/image" Target="../media/image19.wmf"/><Relationship Id="rId7" Type="http://schemas.openxmlformats.org/officeDocument/2006/relationships/image" Target="../media/image23.wmf"/><Relationship Id="rId2" Type="http://schemas.openxmlformats.org/officeDocument/2006/relationships/image" Target="../media/image18.wmf"/><Relationship Id="rId1" Type="http://schemas.openxmlformats.org/officeDocument/2006/relationships/image" Target="../media/image17.wmf"/><Relationship Id="rId6" Type="http://schemas.openxmlformats.org/officeDocument/2006/relationships/image" Target="../media/image22.wmf"/><Relationship Id="rId5" Type="http://schemas.openxmlformats.org/officeDocument/2006/relationships/image" Target="../media/image21.wmf"/><Relationship Id="rId4" Type="http://schemas.openxmlformats.org/officeDocument/2006/relationships/image" Target="../media/image2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5474" name="Rectangle 2"/>
          <p:cNvSpPr>
            <a:spLocks noGrp="1" noChangeArrowheads="1"/>
          </p:cNvSpPr>
          <p:nvPr>
            <p:ph type="hdr" sz="quarter"/>
          </p:nvPr>
        </p:nvSpPr>
        <p:spPr bwMode="auto">
          <a:xfrm>
            <a:off x="1" y="1"/>
            <a:ext cx="3170583" cy="480388"/>
          </a:xfrm>
          <a:prstGeom prst="rect">
            <a:avLst/>
          </a:prstGeom>
          <a:noFill/>
          <a:ln w="9525">
            <a:noFill/>
            <a:miter lim="800000"/>
            <a:headEnd/>
            <a:tailEnd/>
          </a:ln>
          <a:effectLst/>
        </p:spPr>
        <p:txBody>
          <a:bodyPr vert="horz" wrap="square" lIns="94848" tIns="47424" rIns="94848" bIns="47424" numCol="1" anchor="t" anchorCtr="0" compatLnSpc="1">
            <a:prstTxWarp prst="textNoShape">
              <a:avLst/>
            </a:prstTxWarp>
          </a:bodyPr>
          <a:lstStyle>
            <a:lvl1pPr>
              <a:defRPr sz="1200" smtClean="0"/>
            </a:lvl1pPr>
          </a:lstStyle>
          <a:p>
            <a:pPr>
              <a:defRPr/>
            </a:pPr>
            <a:endParaRPr lang="en-US" dirty="0"/>
          </a:p>
        </p:txBody>
      </p:sp>
      <p:sp>
        <p:nvSpPr>
          <p:cNvPr id="105475" name="Rectangle 3"/>
          <p:cNvSpPr>
            <a:spLocks noGrp="1" noChangeArrowheads="1"/>
          </p:cNvSpPr>
          <p:nvPr>
            <p:ph type="dt" sz="quarter" idx="1"/>
          </p:nvPr>
        </p:nvSpPr>
        <p:spPr bwMode="auto">
          <a:xfrm>
            <a:off x="4144617" y="1"/>
            <a:ext cx="3170583" cy="480388"/>
          </a:xfrm>
          <a:prstGeom prst="rect">
            <a:avLst/>
          </a:prstGeom>
          <a:noFill/>
          <a:ln w="9525">
            <a:noFill/>
            <a:miter lim="800000"/>
            <a:headEnd/>
            <a:tailEnd/>
          </a:ln>
          <a:effectLst/>
        </p:spPr>
        <p:txBody>
          <a:bodyPr vert="horz" wrap="square" lIns="94848" tIns="47424" rIns="94848" bIns="47424" numCol="1" anchor="t" anchorCtr="0" compatLnSpc="1">
            <a:prstTxWarp prst="textNoShape">
              <a:avLst/>
            </a:prstTxWarp>
          </a:bodyPr>
          <a:lstStyle>
            <a:lvl1pPr algn="r">
              <a:defRPr sz="1200" smtClean="0"/>
            </a:lvl1pPr>
          </a:lstStyle>
          <a:p>
            <a:pPr>
              <a:defRPr/>
            </a:pPr>
            <a:endParaRPr lang="en-US"/>
          </a:p>
        </p:txBody>
      </p:sp>
      <p:sp>
        <p:nvSpPr>
          <p:cNvPr id="105476" name="Rectangle 4"/>
          <p:cNvSpPr>
            <a:spLocks noGrp="1" noChangeArrowheads="1"/>
          </p:cNvSpPr>
          <p:nvPr>
            <p:ph type="ftr" sz="quarter" idx="2"/>
          </p:nvPr>
        </p:nvSpPr>
        <p:spPr bwMode="auto">
          <a:xfrm>
            <a:off x="1" y="9120813"/>
            <a:ext cx="3170583" cy="480387"/>
          </a:xfrm>
          <a:prstGeom prst="rect">
            <a:avLst/>
          </a:prstGeom>
          <a:noFill/>
          <a:ln w="9525">
            <a:noFill/>
            <a:miter lim="800000"/>
            <a:headEnd/>
            <a:tailEnd/>
          </a:ln>
          <a:effectLst/>
        </p:spPr>
        <p:txBody>
          <a:bodyPr vert="horz" wrap="square" lIns="94848" tIns="47424" rIns="94848" bIns="47424" numCol="1" anchor="b" anchorCtr="0" compatLnSpc="1">
            <a:prstTxWarp prst="textNoShape">
              <a:avLst/>
            </a:prstTxWarp>
          </a:bodyPr>
          <a:lstStyle>
            <a:lvl1pPr>
              <a:defRPr sz="1200" smtClean="0"/>
            </a:lvl1pPr>
          </a:lstStyle>
          <a:p>
            <a:pPr>
              <a:defRPr/>
            </a:pPr>
            <a:endParaRPr lang="en-US" dirty="0"/>
          </a:p>
        </p:txBody>
      </p:sp>
    </p:spTree>
    <p:extLst>
      <p:ext uri="{BB962C8B-B14F-4D97-AF65-F5344CB8AC3E}">
        <p14:creationId xmlns:p14="http://schemas.microsoft.com/office/powerpoint/2010/main" val="350533884"/>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1" y="1"/>
            <a:ext cx="7315199" cy="480388"/>
          </a:xfrm>
          <a:prstGeom prst="rect">
            <a:avLst/>
          </a:prstGeom>
          <a:noFill/>
          <a:ln w="9525">
            <a:noFill/>
            <a:miter lim="800000"/>
            <a:headEnd/>
            <a:tailEnd/>
          </a:ln>
          <a:effectLst/>
        </p:spPr>
        <p:txBody>
          <a:bodyPr vert="horz" wrap="square" lIns="94848" tIns="47424" rIns="94848" bIns="47424" numCol="1" anchor="t" anchorCtr="0" compatLnSpc="1">
            <a:prstTxWarp prst="textNoShape">
              <a:avLst/>
            </a:prstTxWarp>
          </a:bodyPr>
          <a:lstStyle>
            <a:lvl1pPr>
              <a:defRPr sz="1200" smtClean="0"/>
            </a:lvl1pPr>
          </a:lstStyle>
          <a:p>
            <a:pPr>
              <a:defRPr/>
            </a:pPr>
            <a:r>
              <a:rPr lang="en-US" b="1" dirty="0" smtClean="0"/>
              <a:t>SMCS Educational Module</a:t>
            </a:r>
          </a:p>
          <a:p>
            <a:pPr>
              <a:defRPr/>
            </a:pPr>
            <a:r>
              <a:rPr lang="en-US" dirty="0" smtClean="0">
                <a:latin typeface="+mn-lt"/>
              </a:rPr>
              <a:t>Application of Green Chemistry to Manufacture Specialty Chemicals from Renewable Resources</a:t>
            </a:r>
          </a:p>
          <a:p>
            <a:pPr>
              <a:defRPr/>
            </a:pPr>
            <a:endParaRPr lang="da-DK" dirty="0"/>
          </a:p>
        </p:txBody>
      </p:sp>
      <p:sp>
        <p:nvSpPr>
          <p:cNvPr id="13316" name="Rectangle 4"/>
          <p:cNvSpPr>
            <a:spLocks noGrp="1" noRot="1" noChangeAspect="1" noChangeArrowheads="1" noTextEdit="1"/>
          </p:cNvSpPr>
          <p:nvPr>
            <p:ph type="sldImg" idx="2"/>
          </p:nvPr>
        </p:nvSpPr>
        <p:spPr bwMode="auto">
          <a:xfrm>
            <a:off x="755853" y="570264"/>
            <a:ext cx="5820312" cy="4365234"/>
          </a:xfrm>
          <a:prstGeom prst="rect">
            <a:avLst/>
          </a:prstGeom>
          <a:noFill/>
          <a:ln w="9525">
            <a:solidFill>
              <a:srgbClr val="000000"/>
            </a:solidFill>
            <a:miter lim="800000"/>
            <a:headEnd/>
            <a:tailEnd/>
          </a:ln>
        </p:spPr>
      </p:sp>
      <p:sp>
        <p:nvSpPr>
          <p:cNvPr id="9221" name="Rectangle 5"/>
          <p:cNvSpPr>
            <a:spLocks noGrp="1" noChangeArrowheads="1"/>
          </p:cNvSpPr>
          <p:nvPr>
            <p:ph type="body" sz="quarter" idx="3"/>
          </p:nvPr>
        </p:nvSpPr>
        <p:spPr bwMode="auto">
          <a:xfrm>
            <a:off x="732184" y="5117123"/>
            <a:ext cx="5850835" cy="4001824"/>
          </a:xfrm>
          <a:prstGeom prst="rect">
            <a:avLst/>
          </a:prstGeom>
          <a:noFill/>
          <a:ln w="9525">
            <a:noFill/>
            <a:miter lim="800000"/>
            <a:headEnd/>
            <a:tailEnd/>
          </a:ln>
          <a:effectLst/>
        </p:spPr>
        <p:txBody>
          <a:bodyPr vert="horz" wrap="square" lIns="94848" tIns="47424" rIns="94848" bIns="47424" numCol="1" anchor="t" anchorCtr="0" compatLnSpc="1">
            <a:prstTxWarp prst="textNoShape">
              <a:avLst/>
            </a:prstTxWarp>
          </a:bodyPr>
          <a:lstStyle/>
          <a:p>
            <a:pPr lvl="0"/>
            <a:r>
              <a:rPr lang="da-DK" noProof="0" dirty="0" smtClean="0"/>
              <a:t>Click to edit Master text styles</a:t>
            </a:r>
          </a:p>
          <a:p>
            <a:pPr lvl="1"/>
            <a:r>
              <a:rPr lang="da-DK" noProof="0" dirty="0" smtClean="0"/>
              <a:t>Second level</a:t>
            </a:r>
          </a:p>
          <a:p>
            <a:pPr lvl="2"/>
            <a:r>
              <a:rPr lang="da-DK" noProof="0" dirty="0" smtClean="0"/>
              <a:t>Third level</a:t>
            </a:r>
          </a:p>
          <a:p>
            <a:pPr lvl="3"/>
            <a:r>
              <a:rPr lang="da-DK" noProof="0" dirty="0" smtClean="0"/>
              <a:t>Fourth level</a:t>
            </a:r>
          </a:p>
          <a:p>
            <a:pPr lvl="4"/>
            <a:r>
              <a:rPr lang="da-DK" noProof="0" dirty="0" smtClean="0"/>
              <a:t>Fifth level</a:t>
            </a:r>
          </a:p>
        </p:txBody>
      </p:sp>
      <p:sp>
        <p:nvSpPr>
          <p:cNvPr id="9222" name="Rectangle 6"/>
          <p:cNvSpPr>
            <a:spLocks noGrp="1" noChangeArrowheads="1"/>
          </p:cNvSpPr>
          <p:nvPr>
            <p:ph type="ftr" sz="quarter" idx="4"/>
          </p:nvPr>
        </p:nvSpPr>
        <p:spPr bwMode="auto">
          <a:xfrm>
            <a:off x="1" y="9119173"/>
            <a:ext cx="3170583" cy="480388"/>
          </a:xfrm>
          <a:prstGeom prst="rect">
            <a:avLst/>
          </a:prstGeom>
          <a:noFill/>
          <a:ln w="9525">
            <a:noFill/>
            <a:miter lim="800000"/>
            <a:headEnd/>
            <a:tailEnd/>
          </a:ln>
          <a:effectLst/>
        </p:spPr>
        <p:txBody>
          <a:bodyPr vert="horz" wrap="square" lIns="94848" tIns="47424" rIns="94848" bIns="47424" numCol="1" anchor="b" anchorCtr="0" compatLnSpc="1">
            <a:prstTxWarp prst="textNoShape">
              <a:avLst/>
            </a:prstTxWarp>
          </a:bodyPr>
          <a:lstStyle>
            <a:lvl1pPr>
              <a:defRPr sz="1200" smtClean="0"/>
            </a:lvl1pPr>
          </a:lstStyle>
          <a:p>
            <a:pPr>
              <a:defRPr/>
            </a:pPr>
            <a:r>
              <a:rPr lang="da-DK" dirty="0" smtClean="0"/>
              <a:t>Jeffrey R. Seay, PhD, PE -  2013</a:t>
            </a:r>
            <a:endParaRPr lang="da-DK" dirty="0"/>
          </a:p>
        </p:txBody>
      </p:sp>
      <p:sp>
        <p:nvSpPr>
          <p:cNvPr id="9223" name="Rectangle 7"/>
          <p:cNvSpPr>
            <a:spLocks noGrp="1" noChangeArrowheads="1"/>
          </p:cNvSpPr>
          <p:nvPr>
            <p:ph type="sldNum" sz="quarter" idx="5"/>
          </p:nvPr>
        </p:nvSpPr>
        <p:spPr bwMode="auto">
          <a:xfrm>
            <a:off x="4142961" y="9119173"/>
            <a:ext cx="3170583" cy="480388"/>
          </a:xfrm>
          <a:prstGeom prst="rect">
            <a:avLst/>
          </a:prstGeom>
          <a:noFill/>
          <a:ln w="9525">
            <a:noFill/>
            <a:miter lim="800000"/>
            <a:headEnd/>
            <a:tailEnd/>
          </a:ln>
          <a:effectLst/>
        </p:spPr>
        <p:txBody>
          <a:bodyPr vert="horz" wrap="square" lIns="94848" tIns="47424" rIns="94848" bIns="47424" numCol="1" anchor="b" anchorCtr="0" compatLnSpc="1">
            <a:prstTxWarp prst="textNoShape">
              <a:avLst/>
            </a:prstTxWarp>
          </a:bodyPr>
          <a:lstStyle>
            <a:lvl1pPr algn="r">
              <a:defRPr sz="1200" smtClean="0"/>
            </a:lvl1pPr>
          </a:lstStyle>
          <a:p>
            <a:pPr>
              <a:defRPr/>
            </a:pPr>
            <a:fld id="{290EDB39-A221-402E-BD79-3813CF467D20}" type="slidenum">
              <a:rPr lang="da-DK"/>
              <a:pPr>
                <a:defRPr/>
              </a:pPr>
              <a:t>‹#›</a:t>
            </a:fld>
            <a:endParaRPr lang="da-DK"/>
          </a:p>
        </p:txBody>
      </p:sp>
    </p:spTree>
    <p:extLst>
      <p:ext uri="{BB962C8B-B14F-4D97-AF65-F5344CB8AC3E}">
        <p14:creationId xmlns:p14="http://schemas.microsoft.com/office/powerpoint/2010/main" val="1946222128"/>
      </p:ext>
    </p:extLst>
  </p:cSld>
  <p:clrMap bg1="lt1" tx1="dk1" bg2="lt2" tx2="dk2" accent1="accent1" accent2="accent2" accent3="accent3" accent4="accent4" accent5="accent5" accent6="accent6" hlink="hlink" folHlink="folHlink"/>
  <p:hf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3" Type="http://schemas.openxmlformats.org/officeDocument/2006/relationships/hyperlink" Target="http://www.engineeringpathway.com/" TargetMode="External"/><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Copyright Note:  All clip art images and photographs in this document are the work of others and claimed under Academic Fair Use provisions of U.S. Copyright Law.</a:t>
            </a:r>
          </a:p>
          <a:p>
            <a:endParaRPr lang="en-US" dirty="0" smtClean="0"/>
          </a:p>
          <a:p>
            <a:r>
              <a:rPr lang="en-US" dirty="0" smtClean="0"/>
              <a:t>Jeffrey R. </a:t>
            </a:r>
            <a:r>
              <a:rPr lang="en-US" dirty="0" err="1" smtClean="0"/>
              <a:t>Seay</a:t>
            </a:r>
            <a:r>
              <a:rPr lang="en-US" dirty="0" smtClean="0"/>
              <a:t>, PhD, PE</a:t>
            </a:r>
          </a:p>
          <a:p>
            <a:r>
              <a:rPr lang="en-US" dirty="0" smtClean="0"/>
              <a:t>Assistant Professor of Chemical and Materials Engineering</a:t>
            </a:r>
          </a:p>
          <a:p>
            <a:r>
              <a:rPr lang="en-US" dirty="0" smtClean="0"/>
              <a:t>University of Kentucky College of Engineering, Paducah Extended Campus</a:t>
            </a:r>
          </a:p>
          <a:p>
            <a:r>
              <a:rPr lang="en-US" dirty="0" smtClean="0"/>
              <a:t>Dr. </a:t>
            </a:r>
            <a:r>
              <a:rPr lang="en-US" dirty="0" err="1" smtClean="0"/>
              <a:t>Seay</a:t>
            </a:r>
            <a:r>
              <a:rPr lang="en-US" dirty="0" smtClean="0"/>
              <a:t> joined the University of Kentucky after a 12 year industry career in process design, project management and process safety. Dr. </a:t>
            </a:r>
            <a:r>
              <a:rPr lang="en-US" dirty="0" err="1" smtClean="0"/>
              <a:t>Seay</a:t>
            </a:r>
            <a:r>
              <a:rPr lang="en-US" dirty="0" smtClean="0"/>
              <a:t> is also a participating faculty in the Institute for Sustainable Manufacturing at the University of Kentucky. He has previously served as the Chair of the Education Committee of the </a:t>
            </a:r>
            <a:r>
              <a:rPr lang="en-US" dirty="0" err="1" smtClean="0"/>
              <a:t>AIChE</a:t>
            </a:r>
            <a:r>
              <a:rPr lang="en-US" dirty="0" smtClean="0"/>
              <a:t> Sustainable Engineering Forum (SEF) and is the current Vice-Chair.  He has co-authored numerous peer-reviewed papers on sustainable chemical engineering education and is the inaugural recipient for the SEF Education Award. Dr. </a:t>
            </a:r>
            <a:r>
              <a:rPr lang="en-US" dirty="0" err="1" smtClean="0"/>
              <a:t>Seay</a:t>
            </a:r>
            <a:r>
              <a:rPr lang="en-US" dirty="0" smtClean="0"/>
              <a:t> teaches a sustainability focused elective course at the University of Kentucky and has extensive experience in sustainability renewable energy education.</a:t>
            </a:r>
            <a:endParaRPr lang="en-US" dirty="0"/>
          </a:p>
        </p:txBody>
      </p:sp>
      <p:sp>
        <p:nvSpPr>
          <p:cNvPr id="5" name="Slide Number Placeholder 4"/>
          <p:cNvSpPr>
            <a:spLocks noGrp="1"/>
          </p:cNvSpPr>
          <p:nvPr>
            <p:ph type="sldNum" sz="quarter" idx="11"/>
          </p:nvPr>
        </p:nvSpPr>
        <p:spPr/>
        <p:txBody>
          <a:bodyPr/>
          <a:lstStyle/>
          <a:p>
            <a:fld id="{290EDB39-A221-402E-BD79-3813CF467D20}" type="slidenum">
              <a:rPr lang="da-DK" smtClean="0"/>
              <a:pPr/>
              <a:t>1</a:t>
            </a:fld>
            <a:endParaRPr lang="da-DK"/>
          </a:p>
        </p:txBody>
      </p:sp>
      <p:sp>
        <p:nvSpPr>
          <p:cNvPr id="11" name="Slide Image Placeholder 10"/>
          <p:cNvSpPr>
            <a:spLocks noGrp="1" noRot="1" noChangeAspect="1"/>
          </p:cNvSpPr>
          <p:nvPr>
            <p:ph type="sldImg"/>
          </p:nvPr>
        </p:nvSpPr>
        <p:spPr>
          <a:xfrm>
            <a:off x="755650" y="569913"/>
            <a:ext cx="5819775" cy="4365625"/>
          </a:xfrm>
        </p:spPr>
      </p:sp>
      <p:sp>
        <p:nvSpPr>
          <p:cNvPr id="12" name="Header Placeholder 11"/>
          <p:cNvSpPr>
            <a:spLocks noGrp="1"/>
          </p:cNvSpPr>
          <p:nvPr>
            <p:ph type="hdr" sz="quarter" idx="12"/>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13" name="Footer Placeholder 12"/>
          <p:cNvSpPr>
            <a:spLocks noGrp="1"/>
          </p:cNvSpPr>
          <p:nvPr>
            <p:ph type="ftr" sz="quarter" idx="13"/>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7301768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569913"/>
            <a:ext cx="5819775" cy="4365625"/>
          </a:xfrm>
        </p:spPr>
      </p:sp>
      <p:sp>
        <p:nvSpPr>
          <p:cNvPr id="3" name="Notes Placeholder 2"/>
          <p:cNvSpPr>
            <a:spLocks noGrp="1"/>
          </p:cNvSpPr>
          <p:nvPr>
            <p:ph type="body" idx="1"/>
          </p:nvPr>
        </p:nvSpPr>
        <p:spPr/>
        <p:txBody>
          <a:bodyPr>
            <a:normAutofit/>
          </a:bodyPr>
          <a:lstStyle/>
          <a:p>
            <a:r>
              <a:rPr lang="en-US" dirty="0" smtClean="0"/>
              <a:t>These two approaches have led to inflexibility.  The research chemist approach is limited by inflexibility in equipment design and configuration and the Unit Operations approach</a:t>
            </a:r>
            <a:r>
              <a:rPr lang="en-US" baseline="0" dirty="0" smtClean="0"/>
              <a:t> leads to a loss of the “big picture” of the process design.  As a result of this, engineers recognized the need for a systems approach to process design.  This led to the development of a Design Heuristic approach process design.</a:t>
            </a:r>
            <a:endParaRPr lang="en-US" dirty="0"/>
          </a:p>
        </p:txBody>
      </p:sp>
      <p:sp>
        <p:nvSpPr>
          <p:cNvPr id="4" name="Slide Number Placeholder 3"/>
          <p:cNvSpPr>
            <a:spLocks noGrp="1"/>
          </p:cNvSpPr>
          <p:nvPr>
            <p:ph type="sldNum" sz="quarter" idx="10"/>
          </p:nvPr>
        </p:nvSpPr>
        <p:spPr/>
        <p:txBody>
          <a:bodyPr/>
          <a:lstStyle/>
          <a:p>
            <a:pPr>
              <a:defRPr/>
            </a:pPr>
            <a:fld id="{290EDB39-A221-402E-BD79-3813CF467D20}" type="slidenum">
              <a:rPr lang="da-DK" smtClean="0"/>
              <a:pPr>
                <a:defRPr/>
              </a:pPr>
              <a:t>10</a:t>
            </a:fld>
            <a:endParaRPr lang="da-DK"/>
          </a:p>
        </p:txBody>
      </p:sp>
      <p:sp>
        <p:nvSpPr>
          <p:cNvPr id="7" name="Header Placeholder 6"/>
          <p:cNvSpPr>
            <a:spLocks noGrp="1"/>
          </p:cNvSpPr>
          <p:nvPr>
            <p:ph type="hdr" sz="quarter" idx="12"/>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8" name="Footer Placeholder 7"/>
          <p:cNvSpPr>
            <a:spLocks noGrp="1"/>
          </p:cNvSpPr>
          <p:nvPr>
            <p:ph type="ftr" sz="quarter" idx="13"/>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29684401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569913"/>
            <a:ext cx="5819775" cy="4365625"/>
          </a:xfrm>
        </p:spPr>
      </p:sp>
      <p:sp>
        <p:nvSpPr>
          <p:cNvPr id="3" name="Notes Placeholder 2"/>
          <p:cNvSpPr>
            <a:spLocks noGrp="1"/>
          </p:cNvSpPr>
          <p:nvPr>
            <p:ph type="body" idx="1"/>
          </p:nvPr>
        </p:nvSpPr>
        <p:spPr/>
        <p:txBody>
          <a:bodyPr>
            <a:normAutofit/>
          </a:bodyPr>
          <a:lstStyle/>
          <a:p>
            <a:r>
              <a:rPr lang="en-US" dirty="0" smtClean="0"/>
              <a:t>Heuristics often come down to common sense.  Heuristics based on Green Chemistry are no different – they may appear obvious, but there is value</a:t>
            </a:r>
            <a:r>
              <a:rPr lang="en-US" baseline="0" dirty="0" smtClean="0"/>
              <a:t> in documenting and formalizing the process.</a:t>
            </a:r>
            <a:endParaRPr lang="en-US" dirty="0"/>
          </a:p>
        </p:txBody>
      </p:sp>
      <p:sp>
        <p:nvSpPr>
          <p:cNvPr id="4" name="Slide Number Placeholder 3"/>
          <p:cNvSpPr>
            <a:spLocks noGrp="1"/>
          </p:cNvSpPr>
          <p:nvPr>
            <p:ph type="sldNum" sz="quarter" idx="10"/>
          </p:nvPr>
        </p:nvSpPr>
        <p:spPr/>
        <p:txBody>
          <a:bodyPr/>
          <a:lstStyle/>
          <a:p>
            <a:pPr>
              <a:defRPr/>
            </a:pPr>
            <a:fld id="{290EDB39-A221-402E-BD79-3813CF467D20}" type="slidenum">
              <a:rPr lang="da-DK" smtClean="0"/>
              <a:pPr>
                <a:defRPr/>
              </a:pPr>
              <a:t>11</a:t>
            </a:fld>
            <a:endParaRPr lang="da-DK"/>
          </a:p>
        </p:txBody>
      </p:sp>
      <p:sp>
        <p:nvSpPr>
          <p:cNvPr id="7" name="Header Placeholder 6"/>
          <p:cNvSpPr>
            <a:spLocks noGrp="1"/>
          </p:cNvSpPr>
          <p:nvPr>
            <p:ph type="hdr" sz="quarter" idx="12"/>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8" name="Footer Placeholder 7"/>
          <p:cNvSpPr>
            <a:spLocks noGrp="1"/>
          </p:cNvSpPr>
          <p:nvPr>
            <p:ph type="ftr" sz="quarter" idx="13"/>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39256769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569913"/>
            <a:ext cx="5819775" cy="4365625"/>
          </a:xfrm>
        </p:spPr>
      </p:sp>
      <p:sp>
        <p:nvSpPr>
          <p:cNvPr id="3" name="Notes Placeholder 2"/>
          <p:cNvSpPr>
            <a:spLocks noGrp="1"/>
          </p:cNvSpPr>
          <p:nvPr>
            <p:ph type="body" idx="1"/>
          </p:nvPr>
        </p:nvSpPr>
        <p:spPr/>
        <p:txBody>
          <a:bodyPr>
            <a:normAutofit/>
          </a:bodyPr>
          <a:lstStyle/>
          <a:p>
            <a:r>
              <a:rPr lang="en-US" dirty="0" smtClean="0"/>
              <a:t>Clearly, the engineer’s ability to reduce cost is greatest in the earliest stages of process design.  This idea is fairly</a:t>
            </a:r>
            <a:r>
              <a:rPr lang="en-US" baseline="0" dirty="0" smtClean="0"/>
              <a:t> obvious.  An analogy can be made to environmentally conscious design as well.  The engineer’s greatest opportunity the influence the environmental performance of the process is at the beginning as well.</a:t>
            </a:r>
          </a:p>
          <a:p>
            <a:endParaRPr lang="en-US" baseline="0" dirty="0" smtClean="0"/>
          </a:p>
          <a:p>
            <a:r>
              <a:rPr lang="en-US" baseline="0" dirty="0" smtClean="0"/>
              <a:t>Although “end of the pipe” strategies can always be employed later, the inherent environmental performance is often decided in the early stages of design.</a:t>
            </a:r>
            <a:endParaRPr lang="en-US" dirty="0"/>
          </a:p>
        </p:txBody>
      </p:sp>
      <p:sp>
        <p:nvSpPr>
          <p:cNvPr id="4" name="Slide Number Placeholder 3"/>
          <p:cNvSpPr>
            <a:spLocks noGrp="1"/>
          </p:cNvSpPr>
          <p:nvPr>
            <p:ph type="sldNum" sz="quarter" idx="10"/>
          </p:nvPr>
        </p:nvSpPr>
        <p:spPr/>
        <p:txBody>
          <a:bodyPr/>
          <a:lstStyle/>
          <a:p>
            <a:pPr>
              <a:defRPr/>
            </a:pPr>
            <a:fld id="{290EDB39-A221-402E-BD79-3813CF467D20}" type="slidenum">
              <a:rPr lang="da-DK" smtClean="0"/>
              <a:pPr>
                <a:defRPr/>
              </a:pPr>
              <a:t>12</a:t>
            </a:fld>
            <a:endParaRPr lang="da-DK"/>
          </a:p>
        </p:txBody>
      </p:sp>
      <p:sp>
        <p:nvSpPr>
          <p:cNvPr id="7" name="Header Placeholder 6"/>
          <p:cNvSpPr>
            <a:spLocks noGrp="1"/>
          </p:cNvSpPr>
          <p:nvPr>
            <p:ph type="hdr" sz="quarter" idx="12"/>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8" name="Footer Placeholder 7"/>
          <p:cNvSpPr>
            <a:spLocks noGrp="1"/>
          </p:cNvSpPr>
          <p:nvPr>
            <p:ph type="ftr" sz="quarter" idx="13"/>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32710888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569913"/>
            <a:ext cx="5819775" cy="4365625"/>
          </a:xfrm>
        </p:spPr>
      </p:sp>
      <p:sp>
        <p:nvSpPr>
          <p:cNvPr id="3" name="Notes Placeholder 2"/>
          <p:cNvSpPr>
            <a:spLocks noGrp="1"/>
          </p:cNvSpPr>
          <p:nvPr>
            <p:ph type="body" idx="1"/>
          </p:nvPr>
        </p:nvSpPr>
        <p:spPr/>
        <p:txBody>
          <a:bodyPr>
            <a:normAutofit/>
          </a:bodyPr>
          <a:lstStyle/>
          <a:p>
            <a:r>
              <a:rPr lang="en-US" dirty="0" smtClean="0"/>
              <a:t>These principles were developed by </a:t>
            </a:r>
            <a:r>
              <a:rPr lang="en-US" dirty="0" err="1" smtClean="0"/>
              <a:t>Anastas</a:t>
            </a:r>
            <a:r>
              <a:rPr lang="en-US" dirty="0" smtClean="0"/>
              <a:t> and Warner for</a:t>
            </a:r>
            <a:r>
              <a:rPr lang="en-US" baseline="0" dirty="0" smtClean="0"/>
              <a:t> the US EPA.  The EPA now sponsors an award for innovations in green chemistry.</a:t>
            </a:r>
            <a:endParaRPr lang="en-US" dirty="0"/>
          </a:p>
        </p:txBody>
      </p:sp>
      <p:sp>
        <p:nvSpPr>
          <p:cNvPr id="4" name="Slide Number Placeholder 3"/>
          <p:cNvSpPr>
            <a:spLocks noGrp="1"/>
          </p:cNvSpPr>
          <p:nvPr>
            <p:ph type="sldNum" sz="quarter" idx="10"/>
          </p:nvPr>
        </p:nvSpPr>
        <p:spPr/>
        <p:txBody>
          <a:bodyPr/>
          <a:lstStyle/>
          <a:p>
            <a:pPr>
              <a:defRPr/>
            </a:pPr>
            <a:fld id="{290EDB39-A221-402E-BD79-3813CF467D20}" type="slidenum">
              <a:rPr lang="da-DK" smtClean="0"/>
              <a:pPr>
                <a:defRPr/>
              </a:pPr>
              <a:t>13</a:t>
            </a:fld>
            <a:endParaRPr lang="da-DK"/>
          </a:p>
        </p:txBody>
      </p:sp>
      <p:sp>
        <p:nvSpPr>
          <p:cNvPr id="7" name="Header Placeholder 6"/>
          <p:cNvSpPr>
            <a:spLocks noGrp="1"/>
          </p:cNvSpPr>
          <p:nvPr>
            <p:ph type="hdr" sz="quarter" idx="12"/>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8" name="Footer Placeholder 7"/>
          <p:cNvSpPr>
            <a:spLocks noGrp="1"/>
          </p:cNvSpPr>
          <p:nvPr>
            <p:ph type="ftr" sz="quarter" idx="13"/>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27284144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569913"/>
            <a:ext cx="5819775" cy="4365625"/>
          </a:xfrm>
        </p:spPr>
      </p:sp>
      <p:sp>
        <p:nvSpPr>
          <p:cNvPr id="3" name="Notes Placeholder 2"/>
          <p:cNvSpPr>
            <a:spLocks noGrp="1"/>
          </p:cNvSpPr>
          <p:nvPr>
            <p:ph type="body" idx="1"/>
          </p:nvPr>
        </p:nvSpPr>
        <p:spPr/>
        <p:txBody>
          <a:bodyPr>
            <a:normAutofit/>
          </a:bodyPr>
          <a:lstStyle/>
          <a:p>
            <a:r>
              <a:rPr lang="en-US" dirty="0" smtClean="0"/>
              <a:t>The 12 Principles of Green</a:t>
            </a:r>
            <a:r>
              <a:rPr lang="en-US" baseline="0" dirty="0" smtClean="0"/>
              <a:t> Chemistry provide a framework for making design decisions during the discovery phase of a capital project.</a:t>
            </a:r>
          </a:p>
          <a:p>
            <a:endParaRPr lang="en-US" baseline="0" dirty="0" smtClean="0"/>
          </a:p>
          <a:p>
            <a:r>
              <a:rPr lang="en-US" baseline="0" dirty="0" smtClean="0"/>
              <a:t>In general, the 12 Principles address:</a:t>
            </a:r>
          </a:p>
          <a:p>
            <a:endParaRPr lang="en-US" baseline="0" dirty="0" smtClean="0"/>
          </a:p>
          <a:p>
            <a:r>
              <a:rPr lang="en-US" baseline="0" dirty="0" smtClean="0"/>
              <a:t>Alternative </a:t>
            </a:r>
            <a:r>
              <a:rPr lang="en-US" baseline="0" dirty="0" err="1" smtClean="0"/>
              <a:t>Feedstocks</a:t>
            </a:r>
            <a:endParaRPr lang="en-US" baseline="0" dirty="0" smtClean="0"/>
          </a:p>
          <a:p>
            <a:r>
              <a:rPr lang="en-US" baseline="0" dirty="0" smtClean="0"/>
              <a:t>Green Solvents</a:t>
            </a:r>
          </a:p>
          <a:p>
            <a:r>
              <a:rPr lang="en-US" baseline="0" dirty="0" smtClean="0"/>
              <a:t>Synthesis Pathways</a:t>
            </a:r>
          </a:p>
          <a:p>
            <a:r>
              <a:rPr lang="en-US" baseline="0" dirty="0" smtClean="0"/>
              <a:t>Inherently Safer Chemistry</a:t>
            </a:r>
          </a:p>
          <a:p>
            <a:endParaRPr lang="en-US" dirty="0"/>
          </a:p>
        </p:txBody>
      </p:sp>
      <p:sp>
        <p:nvSpPr>
          <p:cNvPr id="4" name="Slide Number Placeholder 3"/>
          <p:cNvSpPr>
            <a:spLocks noGrp="1"/>
          </p:cNvSpPr>
          <p:nvPr>
            <p:ph type="sldNum" sz="quarter" idx="10"/>
          </p:nvPr>
        </p:nvSpPr>
        <p:spPr/>
        <p:txBody>
          <a:bodyPr/>
          <a:lstStyle/>
          <a:p>
            <a:pPr>
              <a:defRPr/>
            </a:pPr>
            <a:fld id="{290EDB39-A221-402E-BD79-3813CF467D20}" type="slidenum">
              <a:rPr lang="da-DK" smtClean="0"/>
              <a:pPr>
                <a:defRPr/>
              </a:pPr>
              <a:t>14</a:t>
            </a:fld>
            <a:endParaRPr lang="da-DK"/>
          </a:p>
        </p:txBody>
      </p:sp>
      <p:sp>
        <p:nvSpPr>
          <p:cNvPr id="7" name="Header Placeholder 6"/>
          <p:cNvSpPr>
            <a:spLocks noGrp="1"/>
          </p:cNvSpPr>
          <p:nvPr>
            <p:ph type="hdr" sz="quarter" idx="12"/>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8" name="Footer Placeholder 7"/>
          <p:cNvSpPr>
            <a:spLocks noGrp="1"/>
          </p:cNvSpPr>
          <p:nvPr>
            <p:ph type="ftr" sz="quarter" idx="13"/>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2180957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569913"/>
            <a:ext cx="5819775" cy="4365625"/>
          </a:xfrm>
        </p:spPr>
      </p:sp>
      <p:sp>
        <p:nvSpPr>
          <p:cNvPr id="3" name="Notes Placeholder 2"/>
          <p:cNvSpPr>
            <a:spLocks noGrp="1"/>
          </p:cNvSpPr>
          <p:nvPr>
            <p:ph type="body" idx="1"/>
          </p:nvPr>
        </p:nvSpPr>
        <p:spPr/>
        <p:txBody>
          <a:bodyPr>
            <a:normAutofit/>
          </a:bodyPr>
          <a:lstStyle/>
          <a:p>
            <a:r>
              <a:rPr lang="en-US" dirty="0" smtClean="0"/>
              <a:t>Principles 1 - 4</a:t>
            </a:r>
            <a:endParaRPr lang="en-US" dirty="0"/>
          </a:p>
        </p:txBody>
      </p:sp>
      <p:sp>
        <p:nvSpPr>
          <p:cNvPr id="4" name="Slide Number Placeholder 3"/>
          <p:cNvSpPr>
            <a:spLocks noGrp="1"/>
          </p:cNvSpPr>
          <p:nvPr>
            <p:ph type="sldNum" sz="quarter" idx="10"/>
          </p:nvPr>
        </p:nvSpPr>
        <p:spPr/>
        <p:txBody>
          <a:bodyPr/>
          <a:lstStyle/>
          <a:p>
            <a:pPr>
              <a:defRPr/>
            </a:pPr>
            <a:fld id="{290EDB39-A221-402E-BD79-3813CF467D20}" type="slidenum">
              <a:rPr lang="da-DK" smtClean="0"/>
              <a:pPr>
                <a:defRPr/>
              </a:pPr>
              <a:t>15</a:t>
            </a:fld>
            <a:endParaRPr lang="da-DK"/>
          </a:p>
        </p:txBody>
      </p:sp>
      <p:sp>
        <p:nvSpPr>
          <p:cNvPr id="7" name="Header Placeholder 6"/>
          <p:cNvSpPr>
            <a:spLocks noGrp="1"/>
          </p:cNvSpPr>
          <p:nvPr>
            <p:ph type="hdr" sz="quarter" idx="12"/>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8" name="Footer Placeholder 7"/>
          <p:cNvSpPr>
            <a:spLocks noGrp="1"/>
          </p:cNvSpPr>
          <p:nvPr>
            <p:ph type="ftr" sz="quarter" idx="13"/>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4420046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569913"/>
            <a:ext cx="5819775" cy="4365625"/>
          </a:xfrm>
        </p:spPr>
      </p:sp>
      <p:sp>
        <p:nvSpPr>
          <p:cNvPr id="3" name="Notes Placeholder 2"/>
          <p:cNvSpPr>
            <a:spLocks noGrp="1"/>
          </p:cNvSpPr>
          <p:nvPr>
            <p:ph type="body" idx="1"/>
          </p:nvPr>
        </p:nvSpPr>
        <p:spPr/>
        <p:txBody>
          <a:bodyPr>
            <a:normAutofit/>
          </a:bodyPr>
          <a:lstStyle/>
          <a:p>
            <a:r>
              <a:rPr lang="en-US" dirty="0" smtClean="0"/>
              <a:t>Principles 5 - 8</a:t>
            </a:r>
            <a:endParaRPr lang="en-US" dirty="0"/>
          </a:p>
        </p:txBody>
      </p:sp>
      <p:sp>
        <p:nvSpPr>
          <p:cNvPr id="4" name="Slide Number Placeholder 3"/>
          <p:cNvSpPr>
            <a:spLocks noGrp="1"/>
          </p:cNvSpPr>
          <p:nvPr>
            <p:ph type="sldNum" sz="quarter" idx="10"/>
          </p:nvPr>
        </p:nvSpPr>
        <p:spPr/>
        <p:txBody>
          <a:bodyPr/>
          <a:lstStyle/>
          <a:p>
            <a:pPr>
              <a:defRPr/>
            </a:pPr>
            <a:fld id="{290EDB39-A221-402E-BD79-3813CF467D20}" type="slidenum">
              <a:rPr lang="da-DK" smtClean="0"/>
              <a:pPr>
                <a:defRPr/>
              </a:pPr>
              <a:t>16</a:t>
            </a:fld>
            <a:endParaRPr lang="da-DK"/>
          </a:p>
        </p:txBody>
      </p:sp>
      <p:sp>
        <p:nvSpPr>
          <p:cNvPr id="7" name="Header Placeholder 6"/>
          <p:cNvSpPr>
            <a:spLocks noGrp="1"/>
          </p:cNvSpPr>
          <p:nvPr>
            <p:ph type="hdr" sz="quarter" idx="12"/>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8" name="Footer Placeholder 7"/>
          <p:cNvSpPr>
            <a:spLocks noGrp="1"/>
          </p:cNvSpPr>
          <p:nvPr>
            <p:ph type="ftr" sz="quarter" idx="13"/>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20895517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569913"/>
            <a:ext cx="5819775" cy="4365625"/>
          </a:xfrm>
        </p:spPr>
      </p:sp>
      <p:sp>
        <p:nvSpPr>
          <p:cNvPr id="3" name="Notes Placeholder 2"/>
          <p:cNvSpPr>
            <a:spLocks noGrp="1"/>
          </p:cNvSpPr>
          <p:nvPr>
            <p:ph type="body" idx="1"/>
          </p:nvPr>
        </p:nvSpPr>
        <p:spPr/>
        <p:txBody>
          <a:bodyPr>
            <a:normAutofit/>
          </a:bodyPr>
          <a:lstStyle/>
          <a:p>
            <a:r>
              <a:rPr lang="en-US" dirty="0" smtClean="0"/>
              <a:t>Principles 9 - 12</a:t>
            </a:r>
            <a:endParaRPr lang="en-US" dirty="0"/>
          </a:p>
        </p:txBody>
      </p:sp>
      <p:sp>
        <p:nvSpPr>
          <p:cNvPr id="4" name="Slide Number Placeholder 3"/>
          <p:cNvSpPr>
            <a:spLocks noGrp="1"/>
          </p:cNvSpPr>
          <p:nvPr>
            <p:ph type="sldNum" sz="quarter" idx="10"/>
          </p:nvPr>
        </p:nvSpPr>
        <p:spPr/>
        <p:txBody>
          <a:bodyPr/>
          <a:lstStyle/>
          <a:p>
            <a:pPr>
              <a:defRPr/>
            </a:pPr>
            <a:fld id="{290EDB39-A221-402E-BD79-3813CF467D20}" type="slidenum">
              <a:rPr lang="da-DK" smtClean="0"/>
              <a:pPr>
                <a:defRPr/>
              </a:pPr>
              <a:t>17</a:t>
            </a:fld>
            <a:endParaRPr lang="da-DK"/>
          </a:p>
        </p:txBody>
      </p:sp>
      <p:sp>
        <p:nvSpPr>
          <p:cNvPr id="7" name="Header Placeholder 6"/>
          <p:cNvSpPr>
            <a:spLocks noGrp="1"/>
          </p:cNvSpPr>
          <p:nvPr>
            <p:ph type="hdr" sz="quarter" idx="12"/>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8" name="Footer Placeholder 7"/>
          <p:cNvSpPr>
            <a:spLocks noGrp="1"/>
          </p:cNvSpPr>
          <p:nvPr>
            <p:ph type="ftr" sz="quarter" idx="13"/>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8743966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569913"/>
            <a:ext cx="5819775" cy="4365625"/>
          </a:xfrm>
        </p:spPr>
      </p:sp>
      <p:sp>
        <p:nvSpPr>
          <p:cNvPr id="3" name="Notes Placeholder 2"/>
          <p:cNvSpPr>
            <a:spLocks noGrp="1"/>
          </p:cNvSpPr>
          <p:nvPr>
            <p:ph type="body" idx="1"/>
          </p:nvPr>
        </p:nvSpPr>
        <p:spPr/>
        <p:txBody>
          <a:bodyPr>
            <a:normAutofit/>
          </a:bodyPr>
          <a:lstStyle/>
          <a:p>
            <a:r>
              <a:rPr lang="en-US" dirty="0" smtClean="0"/>
              <a:t>These principles generally only address the chemistry of a process (note that they are not called the 12 Principles of Green Engineering)</a:t>
            </a:r>
            <a:endParaRPr lang="en-US" dirty="0"/>
          </a:p>
        </p:txBody>
      </p:sp>
      <p:sp>
        <p:nvSpPr>
          <p:cNvPr id="4" name="Slide Number Placeholder 3"/>
          <p:cNvSpPr>
            <a:spLocks noGrp="1"/>
          </p:cNvSpPr>
          <p:nvPr>
            <p:ph type="sldNum" sz="quarter" idx="10"/>
          </p:nvPr>
        </p:nvSpPr>
        <p:spPr/>
        <p:txBody>
          <a:bodyPr/>
          <a:lstStyle/>
          <a:p>
            <a:pPr>
              <a:defRPr/>
            </a:pPr>
            <a:fld id="{290EDB39-A221-402E-BD79-3813CF467D20}" type="slidenum">
              <a:rPr lang="da-DK" smtClean="0"/>
              <a:pPr>
                <a:defRPr/>
              </a:pPr>
              <a:t>18</a:t>
            </a:fld>
            <a:endParaRPr lang="da-DK"/>
          </a:p>
        </p:txBody>
      </p:sp>
      <p:sp>
        <p:nvSpPr>
          <p:cNvPr id="7" name="Header Placeholder 6"/>
          <p:cNvSpPr>
            <a:spLocks noGrp="1"/>
          </p:cNvSpPr>
          <p:nvPr>
            <p:ph type="hdr" sz="quarter" idx="12"/>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8" name="Footer Placeholder 7"/>
          <p:cNvSpPr>
            <a:spLocks noGrp="1"/>
          </p:cNvSpPr>
          <p:nvPr>
            <p:ph type="ftr" sz="quarter" idx="13"/>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22555036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569913"/>
            <a:ext cx="5819775" cy="4365625"/>
          </a:xfrm>
        </p:spPr>
      </p:sp>
      <p:sp>
        <p:nvSpPr>
          <p:cNvPr id="3" name="Notes Placeholder 2"/>
          <p:cNvSpPr>
            <a:spLocks noGrp="1"/>
          </p:cNvSpPr>
          <p:nvPr>
            <p:ph type="body" idx="1"/>
          </p:nvPr>
        </p:nvSpPr>
        <p:spPr/>
        <p:txBody>
          <a:bodyPr>
            <a:normAutofit/>
          </a:bodyPr>
          <a:lstStyle/>
          <a:p>
            <a:r>
              <a:rPr lang="en-US" dirty="0" smtClean="0"/>
              <a:t>This section of the module material covers the background and basis for</a:t>
            </a:r>
            <a:r>
              <a:rPr lang="en-US" baseline="0" dirty="0" smtClean="0"/>
              <a:t> the green chemistry case study presented in this module.  The case study will be used in the Inquiry Activity included in this module.</a:t>
            </a:r>
            <a:endParaRPr lang="en-US" dirty="0"/>
          </a:p>
        </p:txBody>
      </p:sp>
      <p:sp>
        <p:nvSpPr>
          <p:cNvPr id="4" name="Slide Number Placeholder 3"/>
          <p:cNvSpPr>
            <a:spLocks noGrp="1"/>
          </p:cNvSpPr>
          <p:nvPr>
            <p:ph type="sldNum" sz="quarter" idx="10"/>
          </p:nvPr>
        </p:nvSpPr>
        <p:spPr/>
        <p:txBody>
          <a:bodyPr/>
          <a:lstStyle/>
          <a:p>
            <a:pPr>
              <a:defRPr/>
            </a:pPr>
            <a:fld id="{290EDB39-A221-402E-BD79-3813CF467D20}" type="slidenum">
              <a:rPr lang="da-DK" smtClean="0"/>
              <a:pPr>
                <a:defRPr/>
              </a:pPr>
              <a:t>19</a:t>
            </a:fld>
            <a:endParaRPr lang="da-DK"/>
          </a:p>
        </p:txBody>
      </p:sp>
      <p:sp>
        <p:nvSpPr>
          <p:cNvPr id="7" name="Header Placeholder 6"/>
          <p:cNvSpPr>
            <a:spLocks noGrp="1"/>
          </p:cNvSpPr>
          <p:nvPr>
            <p:ph type="hdr" sz="quarter" idx="12"/>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8" name="Footer Placeholder 7"/>
          <p:cNvSpPr>
            <a:spLocks noGrp="1"/>
          </p:cNvSpPr>
          <p:nvPr>
            <p:ph type="ftr" sz="quarter" idx="13"/>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40146483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569913"/>
            <a:ext cx="5819775" cy="4365625"/>
          </a:xfrm>
        </p:spPr>
      </p:sp>
      <p:sp>
        <p:nvSpPr>
          <p:cNvPr id="3" name="Notes Placeholder 2"/>
          <p:cNvSpPr>
            <a:spLocks noGrp="1"/>
          </p:cNvSpPr>
          <p:nvPr>
            <p:ph type="body" idx="1"/>
          </p:nvPr>
        </p:nvSpPr>
        <p:spPr/>
        <p:txBody>
          <a:bodyPr/>
          <a:lstStyle/>
          <a:p>
            <a:r>
              <a:rPr lang="en-US" dirty="0" smtClean="0"/>
              <a:t>This</a:t>
            </a:r>
            <a:r>
              <a:rPr lang="en-US" baseline="0" dirty="0" smtClean="0"/>
              <a:t> module is designed for students from the sophomore level to the senior level.  Objectives can be adjusted by the course instructor to fit the individual needs of the students.</a:t>
            </a:r>
            <a:endParaRPr lang="en-US" dirty="0"/>
          </a:p>
        </p:txBody>
      </p:sp>
      <p:sp>
        <p:nvSpPr>
          <p:cNvPr id="5" name="Slide Number Placeholder 4"/>
          <p:cNvSpPr>
            <a:spLocks noGrp="1"/>
          </p:cNvSpPr>
          <p:nvPr>
            <p:ph type="sldNum" sz="quarter" idx="11"/>
          </p:nvPr>
        </p:nvSpPr>
        <p:spPr/>
        <p:txBody>
          <a:bodyPr/>
          <a:lstStyle/>
          <a:p>
            <a:pPr>
              <a:defRPr/>
            </a:pPr>
            <a:fld id="{290EDB39-A221-402E-BD79-3813CF467D20}" type="slidenum">
              <a:rPr lang="da-DK" smtClean="0"/>
              <a:pPr>
                <a:defRPr/>
              </a:pPr>
              <a:t>2</a:t>
            </a:fld>
            <a:endParaRPr lang="da-DK"/>
          </a:p>
        </p:txBody>
      </p:sp>
      <p:sp>
        <p:nvSpPr>
          <p:cNvPr id="7" name="Header Placeholder 6"/>
          <p:cNvSpPr>
            <a:spLocks noGrp="1"/>
          </p:cNvSpPr>
          <p:nvPr>
            <p:ph type="hdr" sz="quarter" idx="12"/>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8" name="Footer Placeholder 7"/>
          <p:cNvSpPr>
            <a:spLocks noGrp="1"/>
          </p:cNvSpPr>
          <p:nvPr>
            <p:ph type="ftr" sz="quarter" idx="13"/>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34077354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fld id="{672343DE-23DB-4DB2-988F-6C9D689240CD}" type="slidenum">
              <a:rPr lang="de-DE" smtClean="0"/>
              <a:pPr/>
              <a:t>20</a:t>
            </a:fld>
            <a:endParaRPr lang="de-DE"/>
          </a:p>
        </p:txBody>
      </p:sp>
      <p:sp>
        <p:nvSpPr>
          <p:cNvPr id="260099" name="Rectangle 3"/>
          <p:cNvSpPr>
            <a:spLocks noGrp="1" noChangeArrowheads="1"/>
          </p:cNvSpPr>
          <p:nvPr>
            <p:ph type="body" idx="1"/>
          </p:nvPr>
        </p:nvSpPr>
        <p:spPr/>
        <p:txBody>
          <a:bodyPr/>
          <a:lstStyle/>
          <a:p>
            <a:r>
              <a:rPr lang="en-US" dirty="0" smtClean="0"/>
              <a:t>Recent trends and tax incentives indicate a potential for growth in the biodiesel market.</a:t>
            </a:r>
          </a:p>
          <a:p>
            <a:endParaRPr lang="en-US" dirty="0" smtClean="0"/>
          </a:p>
          <a:p>
            <a:r>
              <a:rPr lang="en-US" dirty="0" smtClean="0"/>
              <a:t>Although there remains significant debate regarding the role </a:t>
            </a:r>
            <a:r>
              <a:rPr lang="en-US" dirty="0" err="1" smtClean="0"/>
              <a:t>biodesel</a:t>
            </a:r>
            <a:r>
              <a:rPr lang="en-US" dirty="0" smtClean="0"/>
              <a:t> will play regarding the future of American energy policy, it is clearly a growing industry.</a:t>
            </a:r>
          </a:p>
          <a:p>
            <a:endParaRPr lang="en-US" dirty="0" smtClean="0"/>
          </a:p>
          <a:p>
            <a:r>
              <a:rPr lang="en-US" dirty="0" smtClean="0"/>
              <a:t>Biodiesel is produced from renewable </a:t>
            </a:r>
            <a:r>
              <a:rPr lang="en-US" dirty="0" err="1" smtClean="0"/>
              <a:t>feedstocks</a:t>
            </a:r>
            <a:r>
              <a:rPr lang="en-US" dirty="0" smtClean="0"/>
              <a:t>.  However, with any sustainable process, we must take a broader look that encompasses the entire product life cycle to determine the real impact on the environment and on the overall carbon utilization of this alternative fuel source.</a:t>
            </a:r>
          </a:p>
          <a:p>
            <a:endParaRPr lang="en-US" dirty="0" smtClean="0"/>
          </a:p>
          <a:p>
            <a:r>
              <a:rPr lang="en-US" dirty="0" smtClean="0"/>
              <a:t>While initially concentrated in the Midwest, Biodiesel production facilities are now found across the country.</a:t>
            </a:r>
          </a:p>
          <a:p>
            <a:endParaRPr lang="en-US" dirty="0"/>
          </a:p>
        </p:txBody>
      </p:sp>
      <p:sp>
        <p:nvSpPr>
          <p:cNvPr id="8" name="Slide Image Placeholder 7"/>
          <p:cNvSpPr>
            <a:spLocks noGrp="1" noRot="1" noChangeAspect="1"/>
          </p:cNvSpPr>
          <p:nvPr>
            <p:ph type="sldImg"/>
          </p:nvPr>
        </p:nvSpPr>
        <p:spPr>
          <a:xfrm>
            <a:off x="755650" y="569913"/>
            <a:ext cx="5819775" cy="4365625"/>
          </a:xfrm>
        </p:spPr>
      </p:sp>
      <p:sp>
        <p:nvSpPr>
          <p:cNvPr id="2" name="Header Placeholder 1"/>
          <p:cNvSpPr>
            <a:spLocks noGrp="1"/>
          </p:cNvSpPr>
          <p:nvPr>
            <p:ph type="hdr" sz="quarter" idx="11"/>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3" name="Footer Placeholder 2"/>
          <p:cNvSpPr>
            <a:spLocks noGrp="1"/>
          </p:cNvSpPr>
          <p:nvPr>
            <p:ph type="ftr" sz="quarter" idx="12"/>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74137424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fld id="{27280D51-209E-4849-A565-62B07BAD5678}" type="slidenum">
              <a:rPr lang="de-DE" smtClean="0"/>
              <a:pPr/>
              <a:t>21</a:t>
            </a:fld>
            <a:endParaRPr lang="de-DE"/>
          </a:p>
        </p:txBody>
      </p:sp>
      <p:sp>
        <p:nvSpPr>
          <p:cNvPr id="262147" name="Rectangle 3"/>
          <p:cNvSpPr>
            <a:spLocks noGrp="1" noChangeArrowheads="1"/>
          </p:cNvSpPr>
          <p:nvPr>
            <p:ph type="body" idx="1"/>
          </p:nvPr>
        </p:nvSpPr>
        <p:spPr/>
        <p:txBody>
          <a:bodyPr/>
          <a:lstStyle/>
          <a:p>
            <a:r>
              <a:rPr lang="en-US" dirty="0" smtClean="0"/>
              <a:t>Life Cycle Assessment (LCA) is defined as studying “the environmental aspects and potential impacts of a product or process or service throughout its life, from raw material acquisition through production, use and disposal” (ISO, 1997). </a:t>
            </a:r>
          </a:p>
          <a:p>
            <a:endParaRPr lang="en-US" dirty="0" smtClean="0"/>
          </a:p>
          <a:p>
            <a:r>
              <a:rPr lang="en-US" dirty="0" smtClean="0"/>
              <a:t>Thus, when considering the sustainability of a process, the entire supply must be considered.  The step this is of particular interest for my research is the generation of Glycerol, which is a byproduct of biodiesel manufacturing.</a:t>
            </a:r>
          </a:p>
          <a:p>
            <a:endParaRPr lang="en-US" dirty="0" smtClean="0"/>
          </a:p>
          <a:p>
            <a:r>
              <a:rPr lang="en-US" dirty="0" smtClean="0"/>
              <a:t>For every 9 kg of biodiesel produced, 1 kg of crude glycerol is formed as a side product.</a:t>
            </a:r>
          </a:p>
          <a:p>
            <a:endParaRPr lang="en-US" dirty="0" smtClean="0"/>
          </a:p>
          <a:p>
            <a:r>
              <a:rPr lang="en-US" dirty="0" smtClean="0"/>
              <a:t>Finding an industrial use for this glycerol improves the carbon utilization and economic viability of the biodiesel process. </a:t>
            </a:r>
          </a:p>
          <a:p>
            <a:endParaRPr lang="en-US" dirty="0"/>
          </a:p>
        </p:txBody>
      </p:sp>
      <p:sp>
        <p:nvSpPr>
          <p:cNvPr id="4" name="Slide Image Placeholder 3"/>
          <p:cNvSpPr>
            <a:spLocks noGrp="1" noRot="1" noChangeAspect="1"/>
          </p:cNvSpPr>
          <p:nvPr>
            <p:ph type="sldImg"/>
          </p:nvPr>
        </p:nvSpPr>
        <p:spPr>
          <a:xfrm>
            <a:off x="755650" y="569913"/>
            <a:ext cx="5819775" cy="4365625"/>
          </a:xfrm>
        </p:spPr>
      </p:sp>
      <p:sp>
        <p:nvSpPr>
          <p:cNvPr id="2" name="Header Placeholder 1"/>
          <p:cNvSpPr>
            <a:spLocks noGrp="1"/>
          </p:cNvSpPr>
          <p:nvPr>
            <p:ph type="hdr" sz="quarter" idx="11"/>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3" name="Footer Placeholder 2"/>
          <p:cNvSpPr>
            <a:spLocks noGrp="1"/>
          </p:cNvSpPr>
          <p:nvPr>
            <p:ph type="ftr" sz="quarter" idx="12"/>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39336031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fld id="{4CE60ADB-1013-434D-9484-6D91E0B37290}" type="slidenum">
              <a:rPr lang="de-DE" smtClean="0"/>
              <a:pPr/>
              <a:t>22</a:t>
            </a:fld>
            <a:endParaRPr lang="de-DE"/>
          </a:p>
        </p:txBody>
      </p:sp>
      <p:sp>
        <p:nvSpPr>
          <p:cNvPr id="234499" name="Rectangle 3"/>
          <p:cNvSpPr>
            <a:spLocks noGrp="1" noChangeArrowheads="1"/>
          </p:cNvSpPr>
          <p:nvPr>
            <p:ph type="body" idx="1"/>
          </p:nvPr>
        </p:nvSpPr>
        <p:spPr/>
        <p:txBody>
          <a:bodyPr/>
          <a:lstStyle/>
          <a:p>
            <a:r>
              <a:rPr lang="en-US" dirty="0" smtClean="0"/>
              <a:t>Glycerol is a sustainable, </a:t>
            </a:r>
            <a:r>
              <a:rPr lang="en-US" dirty="0" err="1" smtClean="0"/>
              <a:t>biobased</a:t>
            </a:r>
            <a:r>
              <a:rPr lang="en-US" dirty="0" smtClean="0"/>
              <a:t> feed source for C3 chemistry.</a:t>
            </a:r>
          </a:p>
          <a:p>
            <a:endParaRPr lang="en-US" dirty="0" smtClean="0"/>
          </a:p>
          <a:p>
            <a:r>
              <a:rPr lang="en-US" dirty="0" smtClean="0"/>
              <a:t>Other products include, </a:t>
            </a:r>
            <a:r>
              <a:rPr lang="en-US" dirty="0" err="1" smtClean="0"/>
              <a:t>Propionaldehyde</a:t>
            </a:r>
            <a:r>
              <a:rPr lang="en-US" dirty="0" smtClean="0"/>
              <a:t>, 1,2-Propanediol, Acetone among </a:t>
            </a:r>
            <a:r>
              <a:rPr lang="en-US" dirty="0" err="1" smtClean="0"/>
              <a:t>Hydroxyacetone</a:t>
            </a:r>
            <a:r>
              <a:rPr lang="en-US" dirty="0" smtClean="0"/>
              <a:t> others</a:t>
            </a:r>
            <a:endParaRPr lang="en-US" dirty="0"/>
          </a:p>
        </p:txBody>
      </p:sp>
      <p:sp>
        <p:nvSpPr>
          <p:cNvPr id="9" name="Slide Image Placeholder 8"/>
          <p:cNvSpPr>
            <a:spLocks noGrp="1" noRot="1" noChangeAspect="1"/>
          </p:cNvSpPr>
          <p:nvPr>
            <p:ph type="sldImg"/>
          </p:nvPr>
        </p:nvSpPr>
        <p:spPr>
          <a:xfrm>
            <a:off x="755650" y="569913"/>
            <a:ext cx="5819775" cy="4365625"/>
          </a:xfrm>
        </p:spPr>
      </p:sp>
      <p:sp>
        <p:nvSpPr>
          <p:cNvPr id="10" name="Header Placeholder 9"/>
          <p:cNvSpPr>
            <a:spLocks noGrp="1"/>
          </p:cNvSpPr>
          <p:nvPr>
            <p:ph type="hdr" sz="quarter" idx="11"/>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11" name="Footer Placeholder 10"/>
          <p:cNvSpPr>
            <a:spLocks noGrp="1"/>
          </p:cNvSpPr>
          <p:nvPr>
            <p:ph type="ftr" sz="quarter" idx="12"/>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226128048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fld id="{35292897-9411-42AB-B3C7-8984FF55C13D}" type="slidenum">
              <a:rPr lang="de-DE" smtClean="0"/>
              <a:pPr/>
              <a:t>23</a:t>
            </a:fld>
            <a:endParaRPr lang="de-DE"/>
          </a:p>
        </p:txBody>
      </p:sp>
      <p:sp>
        <p:nvSpPr>
          <p:cNvPr id="235523" name="Rectangle 3"/>
          <p:cNvSpPr>
            <a:spLocks noGrp="1" noChangeArrowheads="1"/>
          </p:cNvSpPr>
          <p:nvPr>
            <p:ph type="body" idx="1"/>
          </p:nvPr>
        </p:nvSpPr>
        <p:spPr/>
        <p:txBody>
          <a:bodyPr/>
          <a:lstStyle/>
          <a:p>
            <a:r>
              <a:rPr lang="en-US" smtClean="0"/>
              <a:t>This list of reactions is not comprehensive, but illustrates the pathways to produce chemicals of industrial importance.</a:t>
            </a:r>
          </a:p>
          <a:p>
            <a:endParaRPr lang="en-US" smtClean="0"/>
          </a:p>
          <a:p>
            <a:r>
              <a:rPr lang="en-US" smtClean="0"/>
              <a:t>Acrolein is the focus of this case study.  Acrolein is an important feed stock in the production of the essential amino acid Methionine. </a:t>
            </a:r>
            <a:endParaRPr lang="en-US" dirty="0"/>
          </a:p>
        </p:txBody>
      </p:sp>
      <p:sp>
        <p:nvSpPr>
          <p:cNvPr id="4" name="Slide Image Placeholder 3"/>
          <p:cNvSpPr>
            <a:spLocks noGrp="1" noRot="1" noChangeAspect="1"/>
          </p:cNvSpPr>
          <p:nvPr>
            <p:ph type="sldImg"/>
          </p:nvPr>
        </p:nvSpPr>
        <p:spPr>
          <a:xfrm>
            <a:off x="755650" y="569913"/>
            <a:ext cx="5819775" cy="4365625"/>
          </a:xfrm>
        </p:spPr>
      </p:sp>
      <p:sp>
        <p:nvSpPr>
          <p:cNvPr id="2" name="Header Placeholder 1"/>
          <p:cNvSpPr>
            <a:spLocks noGrp="1"/>
          </p:cNvSpPr>
          <p:nvPr>
            <p:ph type="hdr" sz="quarter" idx="11"/>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3" name="Footer Placeholder 2"/>
          <p:cNvSpPr>
            <a:spLocks noGrp="1"/>
          </p:cNvSpPr>
          <p:nvPr>
            <p:ph type="ftr" sz="quarter" idx="12"/>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122413556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fld id="{8E1D2B7F-3D86-4D88-9FD2-C6165F75F2B1}" type="slidenum">
              <a:rPr lang="de-DE" smtClean="0"/>
              <a:pPr/>
              <a:t>24</a:t>
            </a:fld>
            <a:endParaRPr lang="de-DE"/>
          </a:p>
        </p:txBody>
      </p:sp>
      <p:sp>
        <p:nvSpPr>
          <p:cNvPr id="238595" name="Rectangle 3"/>
          <p:cNvSpPr>
            <a:spLocks noGrp="1" noChangeArrowheads="1"/>
          </p:cNvSpPr>
          <p:nvPr>
            <p:ph type="body" idx="1"/>
          </p:nvPr>
        </p:nvSpPr>
        <p:spPr/>
        <p:txBody>
          <a:bodyPr/>
          <a:lstStyle/>
          <a:p>
            <a:r>
              <a:rPr lang="en-US" smtClean="0"/>
              <a:t>In order to assess the viability of a glycerol based process, a model of the industry standard propylene process is required.  Pay special attention to the separation train – we will see this again on the next slide when we review the glycerol based process.</a:t>
            </a:r>
            <a:endParaRPr lang="en-US" dirty="0"/>
          </a:p>
        </p:txBody>
      </p:sp>
      <p:sp>
        <p:nvSpPr>
          <p:cNvPr id="9" name="Slide Image Placeholder 8"/>
          <p:cNvSpPr>
            <a:spLocks noGrp="1" noRot="1" noChangeAspect="1"/>
          </p:cNvSpPr>
          <p:nvPr>
            <p:ph type="sldImg"/>
          </p:nvPr>
        </p:nvSpPr>
        <p:spPr>
          <a:xfrm>
            <a:off x="755650" y="569913"/>
            <a:ext cx="5819775" cy="4365625"/>
          </a:xfrm>
        </p:spPr>
      </p:sp>
      <p:sp>
        <p:nvSpPr>
          <p:cNvPr id="10" name="Header Placeholder 9"/>
          <p:cNvSpPr>
            <a:spLocks noGrp="1"/>
          </p:cNvSpPr>
          <p:nvPr>
            <p:ph type="hdr" sz="quarter" idx="11"/>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11" name="Footer Placeholder 10"/>
          <p:cNvSpPr>
            <a:spLocks noGrp="1"/>
          </p:cNvSpPr>
          <p:nvPr>
            <p:ph type="ftr" sz="quarter" idx="12"/>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102634080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fld id="{33A98D24-7A00-40CA-9C2A-B0E69DDCE392}" type="slidenum">
              <a:rPr lang="de-DE" smtClean="0"/>
              <a:pPr/>
              <a:t>25</a:t>
            </a:fld>
            <a:endParaRPr lang="de-DE"/>
          </a:p>
        </p:txBody>
      </p:sp>
      <p:sp>
        <p:nvSpPr>
          <p:cNvPr id="245763" name="Rectangle 3"/>
          <p:cNvSpPr>
            <a:spLocks noGrp="1" noChangeArrowheads="1"/>
          </p:cNvSpPr>
          <p:nvPr>
            <p:ph type="body" idx="1"/>
          </p:nvPr>
        </p:nvSpPr>
        <p:spPr/>
        <p:txBody>
          <a:bodyPr/>
          <a:lstStyle/>
          <a:p>
            <a:r>
              <a:rPr lang="en-US" smtClean="0"/>
              <a:t>This process is important not only because it addresses the high energy cost of converting glycerol to acrolein, but it’ similar to the propylene process.  Having a similar process is important for retrofitting existing acrolein production facilities.  As noted on the last slide, the separation train is based on the established technology of the propylene process.   </a:t>
            </a:r>
            <a:endParaRPr lang="en-US" dirty="0"/>
          </a:p>
        </p:txBody>
      </p:sp>
      <p:sp>
        <p:nvSpPr>
          <p:cNvPr id="9" name="Slide Image Placeholder 8"/>
          <p:cNvSpPr>
            <a:spLocks noGrp="1" noRot="1" noChangeAspect="1"/>
          </p:cNvSpPr>
          <p:nvPr>
            <p:ph type="sldImg"/>
          </p:nvPr>
        </p:nvSpPr>
        <p:spPr>
          <a:xfrm>
            <a:off x="755650" y="569913"/>
            <a:ext cx="5819775" cy="4365625"/>
          </a:xfrm>
        </p:spPr>
      </p:sp>
      <p:sp>
        <p:nvSpPr>
          <p:cNvPr id="10" name="Header Placeholder 9"/>
          <p:cNvSpPr>
            <a:spLocks noGrp="1"/>
          </p:cNvSpPr>
          <p:nvPr>
            <p:ph type="hdr" sz="quarter" idx="11"/>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11" name="Footer Placeholder 10"/>
          <p:cNvSpPr>
            <a:spLocks noGrp="1"/>
          </p:cNvSpPr>
          <p:nvPr>
            <p:ph type="ftr" sz="quarter" idx="12"/>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211665652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569913"/>
            <a:ext cx="5819775" cy="4365625"/>
          </a:xfrm>
        </p:spPr>
      </p:sp>
      <p:sp>
        <p:nvSpPr>
          <p:cNvPr id="3" name="Notes Placeholder 2"/>
          <p:cNvSpPr>
            <a:spLocks noGrp="1"/>
          </p:cNvSpPr>
          <p:nvPr>
            <p:ph type="body" idx="1"/>
          </p:nvPr>
        </p:nvSpPr>
        <p:spPr/>
        <p:txBody>
          <a:bodyPr/>
          <a:lstStyle/>
          <a:p>
            <a:r>
              <a:rPr lang="en-US" dirty="0" smtClean="0"/>
              <a:t>It’s</a:t>
            </a:r>
            <a:r>
              <a:rPr lang="en-US" baseline="0" dirty="0" smtClean="0"/>
              <a:t> important to note that, to date, the Green Chemistry process has not been implemented on an industrial basis.  However, the process is viable so it can be easily compared with the traditional, propylene process.</a:t>
            </a:r>
            <a:endParaRPr lang="en-US" dirty="0"/>
          </a:p>
        </p:txBody>
      </p:sp>
      <p:sp>
        <p:nvSpPr>
          <p:cNvPr id="5" name="Slide Number Placeholder 4"/>
          <p:cNvSpPr>
            <a:spLocks noGrp="1"/>
          </p:cNvSpPr>
          <p:nvPr>
            <p:ph type="sldNum" sz="quarter" idx="11"/>
          </p:nvPr>
        </p:nvSpPr>
        <p:spPr/>
        <p:txBody>
          <a:bodyPr/>
          <a:lstStyle/>
          <a:p>
            <a:pPr>
              <a:defRPr/>
            </a:pPr>
            <a:fld id="{290EDB39-A221-402E-BD79-3813CF467D20}" type="slidenum">
              <a:rPr lang="da-DK" smtClean="0"/>
              <a:pPr>
                <a:defRPr/>
              </a:pPr>
              <a:t>26</a:t>
            </a:fld>
            <a:endParaRPr lang="da-DK"/>
          </a:p>
        </p:txBody>
      </p:sp>
      <p:sp>
        <p:nvSpPr>
          <p:cNvPr id="7" name="Header Placeholder 6"/>
          <p:cNvSpPr>
            <a:spLocks noGrp="1"/>
          </p:cNvSpPr>
          <p:nvPr>
            <p:ph type="hdr" sz="quarter" idx="12"/>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8" name="Footer Placeholder 7"/>
          <p:cNvSpPr>
            <a:spLocks noGrp="1"/>
          </p:cNvSpPr>
          <p:nvPr>
            <p:ph type="ftr" sz="quarter" idx="13"/>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331502664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569913"/>
            <a:ext cx="5819775" cy="4365625"/>
          </a:xfrm>
        </p:spPr>
      </p:sp>
      <p:sp>
        <p:nvSpPr>
          <p:cNvPr id="3" name="Notes Placeholder 2"/>
          <p:cNvSpPr>
            <a:spLocks noGrp="1"/>
          </p:cNvSpPr>
          <p:nvPr>
            <p:ph type="body" idx="1"/>
          </p:nvPr>
        </p:nvSpPr>
        <p:spPr/>
        <p:txBody>
          <a:bodyPr/>
          <a:lstStyle/>
          <a:p>
            <a:r>
              <a:rPr lang="en-US" dirty="0" smtClean="0"/>
              <a:t>The principles highlighted</a:t>
            </a:r>
            <a:r>
              <a:rPr lang="en-US" baseline="0" dirty="0" smtClean="0"/>
              <a:t> in green are specifically addressed by the proposed “Green Chemistry” process.</a:t>
            </a:r>
            <a:endParaRPr lang="en-US" dirty="0"/>
          </a:p>
        </p:txBody>
      </p:sp>
      <p:sp>
        <p:nvSpPr>
          <p:cNvPr id="5" name="Slide Number Placeholder 4"/>
          <p:cNvSpPr>
            <a:spLocks noGrp="1"/>
          </p:cNvSpPr>
          <p:nvPr>
            <p:ph type="sldNum" sz="quarter" idx="11"/>
          </p:nvPr>
        </p:nvSpPr>
        <p:spPr/>
        <p:txBody>
          <a:bodyPr/>
          <a:lstStyle/>
          <a:p>
            <a:pPr>
              <a:defRPr/>
            </a:pPr>
            <a:fld id="{290EDB39-A221-402E-BD79-3813CF467D20}" type="slidenum">
              <a:rPr lang="da-DK" smtClean="0"/>
              <a:pPr>
                <a:defRPr/>
              </a:pPr>
              <a:t>27</a:t>
            </a:fld>
            <a:endParaRPr lang="da-DK"/>
          </a:p>
        </p:txBody>
      </p:sp>
      <p:sp>
        <p:nvSpPr>
          <p:cNvPr id="7" name="Header Placeholder 6"/>
          <p:cNvSpPr>
            <a:spLocks noGrp="1"/>
          </p:cNvSpPr>
          <p:nvPr>
            <p:ph type="hdr" sz="quarter" idx="12"/>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8" name="Footer Placeholder 7"/>
          <p:cNvSpPr>
            <a:spLocks noGrp="1"/>
          </p:cNvSpPr>
          <p:nvPr>
            <p:ph type="ftr" sz="quarter" idx="13"/>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187994433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569913"/>
            <a:ext cx="5819775" cy="4365625"/>
          </a:xfrm>
        </p:spPr>
      </p:sp>
      <p:sp>
        <p:nvSpPr>
          <p:cNvPr id="3" name="Notes Placeholder 2"/>
          <p:cNvSpPr>
            <a:spLocks noGrp="1"/>
          </p:cNvSpPr>
          <p:nvPr>
            <p:ph type="body" idx="1"/>
          </p:nvPr>
        </p:nvSpPr>
        <p:spPr/>
        <p:txBody>
          <a:bodyPr>
            <a:normAutofit/>
          </a:bodyPr>
          <a:lstStyle/>
          <a:p>
            <a:r>
              <a:rPr lang="en-US" dirty="0" smtClean="0"/>
              <a:t>First we will spend a few minutes describing why we need Environmental Impact Assessment.</a:t>
            </a:r>
            <a:endParaRPr lang="en-US" dirty="0"/>
          </a:p>
        </p:txBody>
      </p:sp>
      <p:sp>
        <p:nvSpPr>
          <p:cNvPr id="5" name="Slide Number Placeholder 4"/>
          <p:cNvSpPr>
            <a:spLocks noGrp="1"/>
          </p:cNvSpPr>
          <p:nvPr>
            <p:ph type="sldNum" sz="quarter" idx="11"/>
          </p:nvPr>
        </p:nvSpPr>
        <p:spPr/>
        <p:txBody>
          <a:bodyPr/>
          <a:lstStyle/>
          <a:p>
            <a:pPr>
              <a:defRPr/>
            </a:pPr>
            <a:fld id="{290EDB39-A221-402E-BD79-3813CF467D20}" type="slidenum">
              <a:rPr lang="da-DK" smtClean="0"/>
              <a:pPr>
                <a:defRPr/>
              </a:pPr>
              <a:t>28</a:t>
            </a:fld>
            <a:endParaRPr lang="da-DK"/>
          </a:p>
        </p:txBody>
      </p:sp>
      <p:sp>
        <p:nvSpPr>
          <p:cNvPr id="7" name="Header Placeholder 6"/>
          <p:cNvSpPr>
            <a:spLocks noGrp="1"/>
          </p:cNvSpPr>
          <p:nvPr>
            <p:ph type="hdr" sz="quarter" idx="12"/>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8" name="Footer Placeholder 7"/>
          <p:cNvSpPr>
            <a:spLocks noGrp="1"/>
          </p:cNvSpPr>
          <p:nvPr>
            <p:ph type="ftr" sz="quarter" idx="13"/>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355126096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569913"/>
            <a:ext cx="5819775" cy="4365625"/>
          </a:xfrm>
        </p:spPr>
      </p:sp>
      <p:sp>
        <p:nvSpPr>
          <p:cNvPr id="3" name="Notes Placeholder 2"/>
          <p:cNvSpPr>
            <a:spLocks noGrp="1"/>
          </p:cNvSpPr>
          <p:nvPr>
            <p:ph type="body" idx="1"/>
          </p:nvPr>
        </p:nvSpPr>
        <p:spPr/>
        <p:txBody>
          <a:bodyPr/>
          <a:lstStyle/>
          <a:p>
            <a:r>
              <a:rPr lang="en-US" dirty="0" smtClean="0"/>
              <a:t>This material based on:</a:t>
            </a:r>
          </a:p>
          <a:p>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latin typeface="Arial" charset="0"/>
                <a:ea typeface="+mn-ea"/>
                <a:cs typeface="+mn-cs"/>
              </a:rPr>
              <a:t>Young, Douglas, Richard </a:t>
            </a:r>
            <a:r>
              <a:rPr lang="en-US" sz="1200" kern="1200" dirty="0" err="1" smtClean="0">
                <a:solidFill>
                  <a:schemeClr val="tx1"/>
                </a:solidFill>
                <a:effectLst/>
                <a:latin typeface="Arial" charset="0"/>
                <a:ea typeface="+mn-ea"/>
                <a:cs typeface="+mn-cs"/>
              </a:rPr>
              <a:t>Scharp</a:t>
            </a:r>
            <a:r>
              <a:rPr lang="en-US" sz="1200" kern="1200" dirty="0" smtClean="0">
                <a:solidFill>
                  <a:schemeClr val="tx1"/>
                </a:solidFill>
                <a:effectLst/>
                <a:latin typeface="Arial" charset="0"/>
                <a:ea typeface="+mn-ea"/>
                <a:cs typeface="+mn-cs"/>
              </a:rPr>
              <a:t> and </a:t>
            </a:r>
            <a:r>
              <a:rPr lang="en-US" sz="1200" kern="1200" dirty="0" err="1" smtClean="0">
                <a:solidFill>
                  <a:schemeClr val="tx1"/>
                </a:solidFill>
                <a:effectLst/>
                <a:latin typeface="Arial" charset="0"/>
                <a:ea typeface="+mn-ea"/>
                <a:cs typeface="+mn-cs"/>
              </a:rPr>
              <a:t>Heriberto</a:t>
            </a:r>
            <a:r>
              <a:rPr lang="en-US" sz="1200" kern="1200" dirty="0" smtClean="0">
                <a:solidFill>
                  <a:schemeClr val="tx1"/>
                </a:solidFill>
                <a:effectLst/>
                <a:latin typeface="Arial" charset="0"/>
                <a:ea typeface="+mn-ea"/>
                <a:cs typeface="+mn-cs"/>
              </a:rPr>
              <a:t> </a:t>
            </a:r>
            <a:r>
              <a:rPr lang="en-US" sz="1200" kern="1200" dirty="0" err="1" smtClean="0">
                <a:solidFill>
                  <a:schemeClr val="tx1"/>
                </a:solidFill>
                <a:effectLst/>
                <a:latin typeface="Arial" charset="0"/>
                <a:ea typeface="+mn-ea"/>
                <a:cs typeface="+mn-cs"/>
              </a:rPr>
              <a:t>Cabezas</a:t>
            </a:r>
            <a:r>
              <a:rPr lang="en-US" sz="1200" kern="1200" dirty="0" smtClean="0">
                <a:solidFill>
                  <a:schemeClr val="tx1"/>
                </a:solidFill>
                <a:effectLst/>
                <a:latin typeface="Arial" charset="0"/>
                <a:ea typeface="+mn-ea"/>
                <a:cs typeface="+mn-cs"/>
              </a:rPr>
              <a:t> (2000): “The waste reduction (WAR) algorithm: environmental impacts, energy consumption, and engineering economics”, </a:t>
            </a:r>
            <a:r>
              <a:rPr lang="en-US" sz="1200" i="1" kern="1200" dirty="0" smtClean="0">
                <a:solidFill>
                  <a:schemeClr val="tx1"/>
                </a:solidFill>
                <a:effectLst/>
                <a:latin typeface="Arial" charset="0"/>
                <a:ea typeface="+mn-ea"/>
                <a:cs typeface="+mn-cs"/>
              </a:rPr>
              <a:t>Waste Management</a:t>
            </a:r>
            <a:r>
              <a:rPr lang="en-US" sz="1200" kern="1200" dirty="0" smtClean="0">
                <a:solidFill>
                  <a:schemeClr val="tx1"/>
                </a:solidFill>
                <a:effectLst/>
                <a:latin typeface="Arial" charset="0"/>
                <a:ea typeface="+mn-ea"/>
                <a:cs typeface="+mn-cs"/>
              </a:rPr>
              <a:t>, Vol. 20.</a:t>
            </a:r>
          </a:p>
          <a:p>
            <a:endParaRPr lang="en-US" dirty="0"/>
          </a:p>
        </p:txBody>
      </p:sp>
      <p:sp>
        <p:nvSpPr>
          <p:cNvPr id="5" name="Slide Number Placeholder 4"/>
          <p:cNvSpPr>
            <a:spLocks noGrp="1"/>
          </p:cNvSpPr>
          <p:nvPr>
            <p:ph type="sldNum" sz="quarter" idx="11"/>
          </p:nvPr>
        </p:nvSpPr>
        <p:spPr/>
        <p:txBody>
          <a:bodyPr/>
          <a:lstStyle/>
          <a:p>
            <a:pPr>
              <a:defRPr/>
            </a:pPr>
            <a:fld id="{290EDB39-A221-402E-BD79-3813CF467D20}" type="slidenum">
              <a:rPr lang="da-DK" smtClean="0"/>
              <a:pPr>
                <a:defRPr/>
              </a:pPr>
              <a:t>29</a:t>
            </a:fld>
            <a:endParaRPr lang="da-DK"/>
          </a:p>
        </p:txBody>
      </p:sp>
      <p:sp>
        <p:nvSpPr>
          <p:cNvPr id="7" name="Header Placeholder 6"/>
          <p:cNvSpPr>
            <a:spLocks noGrp="1"/>
          </p:cNvSpPr>
          <p:nvPr>
            <p:ph type="hdr" sz="quarter" idx="12"/>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8" name="Footer Placeholder 7"/>
          <p:cNvSpPr>
            <a:spLocks noGrp="1"/>
          </p:cNvSpPr>
          <p:nvPr>
            <p:ph type="ftr" sz="quarter" idx="13"/>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31930550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569913"/>
            <a:ext cx="5819775" cy="4365625"/>
          </a:xfrm>
        </p:spPr>
      </p:sp>
      <p:sp>
        <p:nvSpPr>
          <p:cNvPr id="3" name="Notes Placeholder 2"/>
          <p:cNvSpPr>
            <a:spLocks noGrp="1"/>
          </p:cNvSpPr>
          <p:nvPr>
            <p:ph type="body" idx="1"/>
          </p:nvPr>
        </p:nvSpPr>
        <p:spPr/>
        <p:txBody>
          <a:bodyPr>
            <a:normAutofit/>
          </a:bodyPr>
          <a:lstStyle/>
          <a:p>
            <a:r>
              <a:rPr lang="en-US" dirty="0" smtClean="0"/>
              <a:t>These questions can serve as the basis for in-class discussion.  The questions are intended to get students thinking about how</a:t>
            </a:r>
            <a:r>
              <a:rPr lang="en-US" baseline="0" dirty="0" smtClean="0"/>
              <a:t> we can determine if a process is really “green” or “sustainable”.  At this point, the students shouldn’t have concrete answers, but rather should be thinking about what might be needed to answer the questions posed.</a:t>
            </a:r>
          </a:p>
          <a:p>
            <a:endParaRPr lang="en-US" baseline="0" dirty="0" smtClean="0"/>
          </a:p>
          <a:p>
            <a:r>
              <a:rPr lang="en-US" baseline="0" dirty="0" smtClean="0"/>
              <a:t>This is a good time to administer the pre-course assessment test provided with the module.</a:t>
            </a:r>
            <a:endParaRPr lang="en-US" dirty="0"/>
          </a:p>
        </p:txBody>
      </p:sp>
      <p:sp>
        <p:nvSpPr>
          <p:cNvPr id="5" name="Slide Number Placeholder 4"/>
          <p:cNvSpPr>
            <a:spLocks noGrp="1"/>
          </p:cNvSpPr>
          <p:nvPr>
            <p:ph type="sldNum" sz="quarter" idx="11"/>
          </p:nvPr>
        </p:nvSpPr>
        <p:spPr/>
        <p:txBody>
          <a:bodyPr/>
          <a:lstStyle/>
          <a:p>
            <a:pPr>
              <a:defRPr/>
            </a:pPr>
            <a:fld id="{290EDB39-A221-402E-BD79-3813CF467D20}" type="slidenum">
              <a:rPr lang="da-DK" smtClean="0"/>
              <a:pPr>
                <a:defRPr/>
              </a:pPr>
              <a:t>3</a:t>
            </a:fld>
            <a:endParaRPr lang="da-DK"/>
          </a:p>
        </p:txBody>
      </p:sp>
      <p:sp>
        <p:nvSpPr>
          <p:cNvPr id="7" name="Header Placeholder 6"/>
          <p:cNvSpPr>
            <a:spLocks noGrp="1"/>
          </p:cNvSpPr>
          <p:nvPr>
            <p:ph type="hdr" sz="quarter" idx="12"/>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8" name="Footer Placeholder 7"/>
          <p:cNvSpPr>
            <a:spLocks noGrp="1"/>
          </p:cNvSpPr>
          <p:nvPr>
            <p:ph type="ftr" sz="quarter" idx="13"/>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144655151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569913"/>
            <a:ext cx="5819775" cy="4365625"/>
          </a:xfrm>
        </p:spPr>
      </p:sp>
      <p:sp>
        <p:nvSpPr>
          <p:cNvPr id="3" name="Notes Placeholder 2"/>
          <p:cNvSpPr>
            <a:spLocks noGrp="1"/>
          </p:cNvSpPr>
          <p:nvPr>
            <p:ph type="body" idx="1"/>
          </p:nvPr>
        </p:nvSpPr>
        <p:spPr/>
        <p:txBody>
          <a:bodyPr>
            <a:normAutofit/>
          </a:bodyPr>
          <a:lstStyle/>
          <a:p>
            <a:pPr defTabSz="951525">
              <a:defRPr/>
            </a:pPr>
            <a:r>
              <a:rPr lang="en-US" dirty="0"/>
              <a:t>Under the act, pollution that cannot be prevented should be recycled or treated in a safe manner; disposal or other releases should be used only as a last resort.   This is aimed at preventing  “end of the pipe” abatement strategies and focuses instead on preventing pollution at its source.</a:t>
            </a:r>
          </a:p>
          <a:p>
            <a:endParaRPr lang="en-US" dirty="0"/>
          </a:p>
        </p:txBody>
      </p:sp>
      <p:sp>
        <p:nvSpPr>
          <p:cNvPr id="5" name="Slide Number Placeholder 4"/>
          <p:cNvSpPr>
            <a:spLocks noGrp="1"/>
          </p:cNvSpPr>
          <p:nvPr>
            <p:ph type="sldNum" sz="quarter" idx="11"/>
          </p:nvPr>
        </p:nvSpPr>
        <p:spPr/>
        <p:txBody>
          <a:bodyPr/>
          <a:lstStyle/>
          <a:p>
            <a:pPr>
              <a:defRPr/>
            </a:pPr>
            <a:fld id="{290EDB39-A221-402E-BD79-3813CF467D20}" type="slidenum">
              <a:rPr lang="da-DK" smtClean="0"/>
              <a:pPr>
                <a:defRPr/>
              </a:pPr>
              <a:t>30</a:t>
            </a:fld>
            <a:endParaRPr lang="da-DK"/>
          </a:p>
        </p:txBody>
      </p:sp>
      <p:sp>
        <p:nvSpPr>
          <p:cNvPr id="7" name="Header Placeholder 6"/>
          <p:cNvSpPr>
            <a:spLocks noGrp="1"/>
          </p:cNvSpPr>
          <p:nvPr>
            <p:ph type="hdr" sz="quarter" idx="12"/>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8" name="Footer Placeholder 7"/>
          <p:cNvSpPr>
            <a:spLocks noGrp="1"/>
          </p:cNvSpPr>
          <p:nvPr>
            <p:ph type="ftr" sz="quarter" idx="13"/>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60934448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569913"/>
            <a:ext cx="5819775" cy="4365625"/>
          </a:xfrm>
        </p:spPr>
      </p:sp>
      <p:sp>
        <p:nvSpPr>
          <p:cNvPr id="3" name="Notes Placeholder 2"/>
          <p:cNvSpPr>
            <a:spLocks noGrp="1"/>
          </p:cNvSpPr>
          <p:nvPr>
            <p:ph type="body" idx="1"/>
          </p:nvPr>
        </p:nvSpPr>
        <p:spPr/>
        <p:txBody>
          <a:bodyPr>
            <a:normAutofit/>
          </a:bodyPr>
          <a:lstStyle/>
          <a:p>
            <a:r>
              <a:rPr lang="en-US" dirty="0" smtClean="0"/>
              <a:t>You will find many useful resources</a:t>
            </a:r>
            <a:r>
              <a:rPr lang="en-US" baseline="0" dirty="0" smtClean="0"/>
              <a:t> here…</a:t>
            </a:r>
            <a:endParaRPr lang="en-US" dirty="0"/>
          </a:p>
        </p:txBody>
      </p:sp>
      <p:sp>
        <p:nvSpPr>
          <p:cNvPr id="5" name="Slide Number Placeholder 4"/>
          <p:cNvSpPr>
            <a:spLocks noGrp="1"/>
          </p:cNvSpPr>
          <p:nvPr>
            <p:ph type="sldNum" sz="quarter" idx="11"/>
          </p:nvPr>
        </p:nvSpPr>
        <p:spPr/>
        <p:txBody>
          <a:bodyPr/>
          <a:lstStyle/>
          <a:p>
            <a:pPr>
              <a:defRPr/>
            </a:pPr>
            <a:fld id="{290EDB39-A221-402E-BD79-3813CF467D20}" type="slidenum">
              <a:rPr lang="da-DK" smtClean="0"/>
              <a:pPr>
                <a:defRPr/>
              </a:pPr>
              <a:t>31</a:t>
            </a:fld>
            <a:endParaRPr lang="da-DK"/>
          </a:p>
        </p:txBody>
      </p:sp>
      <p:sp>
        <p:nvSpPr>
          <p:cNvPr id="7" name="Header Placeholder 6"/>
          <p:cNvSpPr>
            <a:spLocks noGrp="1"/>
          </p:cNvSpPr>
          <p:nvPr>
            <p:ph type="hdr" sz="quarter" idx="12"/>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8" name="Footer Placeholder 7"/>
          <p:cNvSpPr>
            <a:spLocks noGrp="1"/>
          </p:cNvSpPr>
          <p:nvPr>
            <p:ph type="ftr" sz="quarter" idx="13"/>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332045058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569913"/>
            <a:ext cx="5819775" cy="4365625"/>
          </a:xfrm>
        </p:spPr>
      </p:sp>
      <p:sp>
        <p:nvSpPr>
          <p:cNvPr id="3" name="Notes Placeholder 2"/>
          <p:cNvSpPr>
            <a:spLocks noGrp="1"/>
          </p:cNvSpPr>
          <p:nvPr>
            <p:ph type="body" idx="1"/>
          </p:nvPr>
        </p:nvSpPr>
        <p:spPr/>
        <p:txBody>
          <a:bodyPr>
            <a:normAutofit/>
          </a:bodyPr>
          <a:lstStyle/>
          <a:p>
            <a:r>
              <a:rPr lang="en-US" dirty="0" smtClean="0"/>
              <a:t>All data and information in the following</a:t>
            </a:r>
            <a:r>
              <a:rPr lang="en-US" baseline="0" dirty="0" smtClean="0"/>
              <a:t> slides from the U.S. EPA website.</a:t>
            </a:r>
            <a:endParaRPr lang="en-US" dirty="0"/>
          </a:p>
        </p:txBody>
      </p:sp>
      <p:sp>
        <p:nvSpPr>
          <p:cNvPr id="5" name="Slide Number Placeholder 4"/>
          <p:cNvSpPr>
            <a:spLocks noGrp="1"/>
          </p:cNvSpPr>
          <p:nvPr>
            <p:ph type="sldNum" sz="quarter" idx="11"/>
          </p:nvPr>
        </p:nvSpPr>
        <p:spPr/>
        <p:txBody>
          <a:bodyPr/>
          <a:lstStyle/>
          <a:p>
            <a:pPr>
              <a:defRPr/>
            </a:pPr>
            <a:fld id="{290EDB39-A221-402E-BD79-3813CF467D20}" type="slidenum">
              <a:rPr lang="da-DK" smtClean="0"/>
              <a:pPr>
                <a:defRPr/>
              </a:pPr>
              <a:t>32</a:t>
            </a:fld>
            <a:endParaRPr lang="da-DK"/>
          </a:p>
        </p:txBody>
      </p:sp>
      <p:sp>
        <p:nvSpPr>
          <p:cNvPr id="7" name="Header Placeholder 6"/>
          <p:cNvSpPr>
            <a:spLocks noGrp="1"/>
          </p:cNvSpPr>
          <p:nvPr>
            <p:ph type="hdr" sz="quarter" idx="12"/>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8" name="Footer Placeholder 7"/>
          <p:cNvSpPr>
            <a:spLocks noGrp="1"/>
          </p:cNvSpPr>
          <p:nvPr>
            <p:ph type="ftr" sz="quarter" idx="13"/>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122751142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569913"/>
            <a:ext cx="5819775" cy="4365625"/>
          </a:xfrm>
        </p:spPr>
      </p:sp>
      <p:sp>
        <p:nvSpPr>
          <p:cNvPr id="3" name="Notes Placeholder 2"/>
          <p:cNvSpPr>
            <a:spLocks noGrp="1"/>
          </p:cNvSpPr>
          <p:nvPr>
            <p:ph type="body" idx="1"/>
          </p:nvPr>
        </p:nvSpPr>
        <p:spPr/>
        <p:txBody>
          <a:bodyPr>
            <a:normAutofit/>
          </a:bodyPr>
          <a:lstStyle/>
          <a:p>
            <a:endParaRPr lang="en-US"/>
          </a:p>
        </p:txBody>
      </p:sp>
      <p:sp>
        <p:nvSpPr>
          <p:cNvPr id="5" name="Slide Number Placeholder 4"/>
          <p:cNvSpPr>
            <a:spLocks noGrp="1"/>
          </p:cNvSpPr>
          <p:nvPr>
            <p:ph type="sldNum" sz="quarter" idx="11"/>
          </p:nvPr>
        </p:nvSpPr>
        <p:spPr/>
        <p:txBody>
          <a:bodyPr/>
          <a:lstStyle/>
          <a:p>
            <a:pPr>
              <a:defRPr/>
            </a:pPr>
            <a:fld id="{290EDB39-A221-402E-BD79-3813CF467D20}" type="slidenum">
              <a:rPr lang="da-DK" smtClean="0"/>
              <a:pPr>
                <a:defRPr/>
              </a:pPr>
              <a:t>33</a:t>
            </a:fld>
            <a:endParaRPr lang="da-DK"/>
          </a:p>
        </p:txBody>
      </p:sp>
      <p:sp>
        <p:nvSpPr>
          <p:cNvPr id="7" name="Header Placeholder 6"/>
          <p:cNvSpPr>
            <a:spLocks noGrp="1"/>
          </p:cNvSpPr>
          <p:nvPr>
            <p:ph type="hdr" sz="quarter" idx="12"/>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8" name="Footer Placeholder 7"/>
          <p:cNvSpPr>
            <a:spLocks noGrp="1"/>
          </p:cNvSpPr>
          <p:nvPr>
            <p:ph type="ftr" sz="quarter" idx="13"/>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296649855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569913"/>
            <a:ext cx="5819775" cy="4365625"/>
          </a:xfrm>
        </p:spPr>
      </p:sp>
      <p:sp>
        <p:nvSpPr>
          <p:cNvPr id="3" name="Notes Placeholder 2"/>
          <p:cNvSpPr>
            <a:spLocks noGrp="1"/>
          </p:cNvSpPr>
          <p:nvPr>
            <p:ph type="body" idx="1"/>
          </p:nvPr>
        </p:nvSpPr>
        <p:spPr/>
        <p:txBody>
          <a:bodyPr>
            <a:normAutofit/>
          </a:bodyPr>
          <a:lstStyle/>
          <a:p>
            <a:r>
              <a:rPr lang="en-US" dirty="0" smtClean="0"/>
              <a:t>US EPA Waste Reduction (WAR) Algorithm</a:t>
            </a:r>
            <a:endParaRPr lang="en-US" dirty="0"/>
          </a:p>
        </p:txBody>
      </p:sp>
      <p:sp>
        <p:nvSpPr>
          <p:cNvPr id="5" name="Slide Number Placeholder 4"/>
          <p:cNvSpPr>
            <a:spLocks noGrp="1"/>
          </p:cNvSpPr>
          <p:nvPr>
            <p:ph type="sldNum" sz="quarter" idx="11"/>
          </p:nvPr>
        </p:nvSpPr>
        <p:spPr/>
        <p:txBody>
          <a:bodyPr/>
          <a:lstStyle/>
          <a:p>
            <a:pPr>
              <a:defRPr/>
            </a:pPr>
            <a:fld id="{290EDB39-A221-402E-BD79-3813CF467D20}" type="slidenum">
              <a:rPr lang="da-DK" smtClean="0"/>
              <a:pPr>
                <a:defRPr/>
              </a:pPr>
              <a:t>34</a:t>
            </a:fld>
            <a:endParaRPr lang="da-DK"/>
          </a:p>
        </p:txBody>
      </p:sp>
      <p:sp>
        <p:nvSpPr>
          <p:cNvPr id="7" name="Header Placeholder 6"/>
          <p:cNvSpPr>
            <a:spLocks noGrp="1"/>
          </p:cNvSpPr>
          <p:nvPr>
            <p:ph type="hdr" sz="quarter" idx="12"/>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8" name="Footer Placeholder 7"/>
          <p:cNvSpPr>
            <a:spLocks noGrp="1"/>
          </p:cNvSpPr>
          <p:nvPr>
            <p:ph type="ftr" sz="quarter" idx="13"/>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227530254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569913"/>
            <a:ext cx="5819775" cy="4365625"/>
          </a:xfrm>
        </p:spPr>
      </p:sp>
      <p:sp>
        <p:nvSpPr>
          <p:cNvPr id="3" name="Notes Placeholder 2"/>
          <p:cNvSpPr>
            <a:spLocks noGrp="1"/>
          </p:cNvSpPr>
          <p:nvPr>
            <p:ph type="body" idx="1"/>
          </p:nvPr>
        </p:nvSpPr>
        <p:spPr/>
        <p:txBody>
          <a:bodyPr>
            <a:normAutofit/>
          </a:bodyPr>
          <a:lstStyle/>
          <a:p>
            <a:r>
              <a:rPr lang="en-US" dirty="0" smtClean="0"/>
              <a:t>The key here is that data is required.  The EPA maintains a database of chemical species, but many specialty</a:t>
            </a:r>
            <a:r>
              <a:rPr lang="en-US" baseline="0" dirty="0" smtClean="0"/>
              <a:t> chemical products will be difficult to find.  This is a problem with this method.</a:t>
            </a:r>
            <a:endParaRPr lang="en-US" dirty="0"/>
          </a:p>
        </p:txBody>
      </p:sp>
      <p:sp>
        <p:nvSpPr>
          <p:cNvPr id="5" name="Slide Number Placeholder 4"/>
          <p:cNvSpPr>
            <a:spLocks noGrp="1"/>
          </p:cNvSpPr>
          <p:nvPr>
            <p:ph type="sldNum" sz="quarter" idx="11"/>
          </p:nvPr>
        </p:nvSpPr>
        <p:spPr/>
        <p:txBody>
          <a:bodyPr/>
          <a:lstStyle/>
          <a:p>
            <a:pPr>
              <a:defRPr/>
            </a:pPr>
            <a:fld id="{290EDB39-A221-402E-BD79-3813CF467D20}" type="slidenum">
              <a:rPr lang="da-DK" smtClean="0"/>
              <a:pPr>
                <a:defRPr/>
              </a:pPr>
              <a:t>35</a:t>
            </a:fld>
            <a:endParaRPr lang="da-DK"/>
          </a:p>
        </p:txBody>
      </p:sp>
      <p:sp>
        <p:nvSpPr>
          <p:cNvPr id="7" name="Header Placeholder 6"/>
          <p:cNvSpPr>
            <a:spLocks noGrp="1"/>
          </p:cNvSpPr>
          <p:nvPr>
            <p:ph type="hdr" sz="quarter" idx="12"/>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8" name="Footer Placeholder 7"/>
          <p:cNvSpPr>
            <a:spLocks noGrp="1"/>
          </p:cNvSpPr>
          <p:nvPr>
            <p:ph type="ftr" sz="quarter" idx="13"/>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370561615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569913"/>
            <a:ext cx="5819775" cy="4365625"/>
          </a:xfrm>
        </p:spPr>
      </p:sp>
      <p:sp>
        <p:nvSpPr>
          <p:cNvPr id="3" name="Notes Placeholder 2"/>
          <p:cNvSpPr>
            <a:spLocks noGrp="1"/>
          </p:cNvSpPr>
          <p:nvPr>
            <p:ph type="body" idx="1"/>
          </p:nvPr>
        </p:nvSpPr>
        <p:spPr/>
        <p:txBody>
          <a:bodyPr>
            <a:normAutofit/>
          </a:bodyPr>
          <a:lstStyle/>
          <a:p>
            <a:r>
              <a:rPr lang="en-US" dirty="0" smtClean="0"/>
              <a:t>The algorithm</a:t>
            </a:r>
            <a:r>
              <a:rPr lang="en-US" baseline="0" dirty="0" smtClean="0"/>
              <a:t> itself is fairly simple – it is accessing appropriate data than can be problematic.</a:t>
            </a:r>
            <a:endParaRPr lang="en-US" dirty="0"/>
          </a:p>
        </p:txBody>
      </p:sp>
      <p:sp>
        <p:nvSpPr>
          <p:cNvPr id="5" name="Slide Number Placeholder 4"/>
          <p:cNvSpPr>
            <a:spLocks noGrp="1"/>
          </p:cNvSpPr>
          <p:nvPr>
            <p:ph type="sldNum" sz="quarter" idx="11"/>
          </p:nvPr>
        </p:nvSpPr>
        <p:spPr/>
        <p:txBody>
          <a:bodyPr/>
          <a:lstStyle/>
          <a:p>
            <a:pPr>
              <a:defRPr/>
            </a:pPr>
            <a:fld id="{290EDB39-A221-402E-BD79-3813CF467D20}" type="slidenum">
              <a:rPr lang="da-DK" smtClean="0"/>
              <a:pPr>
                <a:defRPr/>
              </a:pPr>
              <a:t>36</a:t>
            </a:fld>
            <a:endParaRPr lang="da-DK"/>
          </a:p>
        </p:txBody>
      </p:sp>
      <p:sp>
        <p:nvSpPr>
          <p:cNvPr id="7" name="Header Placeholder 6"/>
          <p:cNvSpPr>
            <a:spLocks noGrp="1"/>
          </p:cNvSpPr>
          <p:nvPr>
            <p:ph type="hdr" sz="quarter" idx="12"/>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8" name="Footer Placeholder 7"/>
          <p:cNvSpPr>
            <a:spLocks noGrp="1"/>
          </p:cNvSpPr>
          <p:nvPr>
            <p:ph type="ftr" sz="quarter" idx="13"/>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98213915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569913"/>
            <a:ext cx="5819775" cy="4365625"/>
          </a:xfrm>
        </p:spPr>
      </p:sp>
      <p:sp>
        <p:nvSpPr>
          <p:cNvPr id="3" name="Notes Placeholder 2"/>
          <p:cNvSpPr>
            <a:spLocks noGrp="1"/>
          </p:cNvSpPr>
          <p:nvPr>
            <p:ph type="body" idx="1"/>
          </p:nvPr>
        </p:nvSpPr>
        <p:spPr/>
        <p:txBody>
          <a:bodyPr>
            <a:normAutofit/>
          </a:bodyPr>
          <a:lstStyle/>
          <a:p>
            <a:r>
              <a:rPr lang="en-US" dirty="0" smtClean="0"/>
              <a:t>Definitions</a:t>
            </a:r>
            <a:r>
              <a:rPr lang="en-US" baseline="0" dirty="0" smtClean="0"/>
              <a:t> of variables used with the WAR Algorithm.</a:t>
            </a:r>
            <a:endParaRPr lang="en-US" dirty="0"/>
          </a:p>
        </p:txBody>
      </p:sp>
      <p:sp>
        <p:nvSpPr>
          <p:cNvPr id="5" name="Slide Number Placeholder 4"/>
          <p:cNvSpPr>
            <a:spLocks noGrp="1"/>
          </p:cNvSpPr>
          <p:nvPr>
            <p:ph type="sldNum" sz="quarter" idx="11"/>
          </p:nvPr>
        </p:nvSpPr>
        <p:spPr/>
        <p:txBody>
          <a:bodyPr/>
          <a:lstStyle/>
          <a:p>
            <a:pPr>
              <a:defRPr/>
            </a:pPr>
            <a:fld id="{290EDB39-A221-402E-BD79-3813CF467D20}" type="slidenum">
              <a:rPr lang="da-DK" smtClean="0"/>
              <a:pPr>
                <a:defRPr/>
              </a:pPr>
              <a:t>37</a:t>
            </a:fld>
            <a:endParaRPr lang="da-DK"/>
          </a:p>
        </p:txBody>
      </p:sp>
      <p:sp>
        <p:nvSpPr>
          <p:cNvPr id="7" name="Header Placeholder 6"/>
          <p:cNvSpPr>
            <a:spLocks noGrp="1"/>
          </p:cNvSpPr>
          <p:nvPr>
            <p:ph type="hdr" sz="quarter" idx="12"/>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8" name="Footer Placeholder 7"/>
          <p:cNvSpPr>
            <a:spLocks noGrp="1"/>
          </p:cNvSpPr>
          <p:nvPr>
            <p:ph type="ftr" sz="quarter" idx="13"/>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166896013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569913"/>
            <a:ext cx="5819775" cy="4365625"/>
          </a:xfrm>
        </p:spPr>
      </p:sp>
      <p:sp>
        <p:nvSpPr>
          <p:cNvPr id="3" name="Notes Placeholder 2"/>
          <p:cNvSpPr>
            <a:spLocks noGrp="1"/>
          </p:cNvSpPr>
          <p:nvPr>
            <p:ph type="body" idx="1"/>
          </p:nvPr>
        </p:nvSpPr>
        <p:spPr/>
        <p:txBody>
          <a:bodyPr>
            <a:normAutofit/>
          </a:bodyPr>
          <a:lstStyle/>
          <a:p>
            <a:r>
              <a:rPr lang="en-US" dirty="0" smtClean="0"/>
              <a:t>This figure illustrates the basic mass and energy balance for the WAR Algorithm.</a:t>
            </a:r>
            <a:endParaRPr lang="en-US" dirty="0"/>
          </a:p>
        </p:txBody>
      </p:sp>
      <p:sp>
        <p:nvSpPr>
          <p:cNvPr id="5" name="Slide Number Placeholder 4"/>
          <p:cNvSpPr>
            <a:spLocks noGrp="1"/>
          </p:cNvSpPr>
          <p:nvPr>
            <p:ph type="sldNum" sz="quarter" idx="11"/>
          </p:nvPr>
        </p:nvSpPr>
        <p:spPr/>
        <p:txBody>
          <a:bodyPr/>
          <a:lstStyle/>
          <a:p>
            <a:pPr>
              <a:defRPr/>
            </a:pPr>
            <a:fld id="{290EDB39-A221-402E-BD79-3813CF467D20}" type="slidenum">
              <a:rPr lang="da-DK" smtClean="0"/>
              <a:pPr>
                <a:defRPr/>
              </a:pPr>
              <a:t>38</a:t>
            </a:fld>
            <a:endParaRPr lang="da-DK"/>
          </a:p>
        </p:txBody>
      </p:sp>
      <p:sp>
        <p:nvSpPr>
          <p:cNvPr id="7" name="Header Placeholder 6"/>
          <p:cNvSpPr>
            <a:spLocks noGrp="1"/>
          </p:cNvSpPr>
          <p:nvPr>
            <p:ph type="hdr" sz="quarter" idx="12"/>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8" name="Footer Placeholder 7"/>
          <p:cNvSpPr>
            <a:spLocks noGrp="1"/>
          </p:cNvSpPr>
          <p:nvPr>
            <p:ph type="ftr" sz="quarter" idx="13"/>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144136378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569913"/>
            <a:ext cx="5819775" cy="4365625"/>
          </a:xfrm>
        </p:spPr>
      </p:sp>
      <p:sp>
        <p:nvSpPr>
          <p:cNvPr id="3" name="Notes Placeholder 2"/>
          <p:cNvSpPr>
            <a:spLocks noGrp="1"/>
          </p:cNvSpPr>
          <p:nvPr>
            <p:ph type="body" idx="1"/>
          </p:nvPr>
        </p:nvSpPr>
        <p:spPr/>
        <p:txBody>
          <a:bodyPr>
            <a:normAutofit/>
          </a:bodyPr>
          <a:lstStyle/>
          <a:p>
            <a:r>
              <a:rPr lang="en-US" dirty="0" smtClean="0"/>
              <a:t>Determining how to weight the factors is important.  This will usually</a:t>
            </a:r>
            <a:r>
              <a:rPr lang="en-US" baseline="0" dirty="0" smtClean="0"/>
              <a:t> depend on the specific environmental conditions or regulatory climate in a given location.  For general assessment, keep them set to one – the default value.</a:t>
            </a:r>
            <a:endParaRPr lang="en-US" dirty="0"/>
          </a:p>
        </p:txBody>
      </p:sp>
      <p:sp>
        <p:nvSpPr>
          <p:cNvPr id="5" name="Slide Number Placeholder 4"/>
          <p:cNvSpPr>
            <a:spLocks noGrp="1"/>
          </p:cNvSpPr>
          <p:nvPr>
            <p:ph type="sldNum" sz="quarter" idx="11"/>
          </p:nvPr>
        </p:nvSpPr>
        <p:spPr/>
        <p:txBody>
          <a:bodyPr/>
          <a:lstStyle/>
          <a:p>
            <a:pPr>
              <a:defRPr/>
            </a:pPr>
            <a:fld id="{290EDB39-A221-402E-BD79-3813CF467D20}" type="slidenum">
              <a:rPr lang="da-DK" smtClean="0"/>
              <a:pPr>
                <a:defRPr/>
              </a:pPr>
              <a:t>39</a:t>
            </a:fld>
            <a:endParaRPr lang="da-DK"/>
          </a:p>
        </p:txBody>
      </p:sp>
      <p:sp>
        <p:nvSpPr>
          <p:cNvPr id="7" name="Header Placeholder 6"/>
          <p:cNvSpPr>
            <a:spLocks noGrp="1"/>
          </p:cNvSpPr>
          <p:nvPr>
            <p:ph type="hdr" sz="quarter" idx="12"/>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8" name="Footer Placeholder 7"/>
          <p:cNvSpPr>
            <a:spLocks noGrp="1"/>
          </p:cNvSpPr>
          <p:nvPr>
            <p:ph type="ftr" sz="quarter" idx="13"/>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31128254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569913"/>
            <a:ext cx="5819775" cy="4365625"/>
          </a:xfrm>
        </p:spPr>
      </p:sp>
      <p:sp>
        <p:nvSpPr>
          <p:cNvPr id="3" name="Notes Placeholder 2"/>
          <p:cNvSpPr>
            <a:spLocks noGrp="1"/>
          </p:cNvSpPr>
          <p:nvPr>
            <p:ph type="body" idx="1"/>
          </p:nvPr>
        </p:nvSpPr>
        <p:spPr/>
        <p:txBody>
          <a:bodyPr>
            <a:normAutofit/>
          </a:bodyPr>
          <a:lstStyle/>
          <a:p>
            <a:r>
              <a:rPr lang="en-US" dirty="0" smtClean="0"/>
              <a:t>This section will provide general background on the meaning and recent history of sustainability. </a:t>
            </a:r>
            <a:endParaRPr lang="en-US" dirty="0"/>
          </a:p>
        </p:txBody>
      </p:sp>
      <p:sp>
        <p:nvSpPr>
          <p:cNvPr id="5" name="Slide Number Placeholder 4"/>
          <p:cNvSpPr>
            <a:spLocks noGrp="1"/>
          </p:cNvSpPr>
          <p:nvPr>
            <p:ph type="sldNum" sz="quarter" idx="11"/>
          </p:nvPr>
        </p:nvSpPr>
        <p:spPr/>
        <p:txBody>
          <a:bodyPr/>
          <a:lstStyle/>
          <a:p>
            <a:pPr>
              <a:defRPr/>
            </a:pPr>
            <a:fld id="{290EDB39-A221-402E-BD79-3813CF467D20}" type="slidenum">
              <a:rPr lang="da-DK" smtClean="0"/>
              <a:pPr>
                <a:defRPr/>
              </a:pPr>
              <a:t>4</a:t>
            </a:fld>
            <a:endParaRPr lang="da-DK"/>
          </a:p>
        </p:txBody>
      </p:sp>
      <p:sp>
        <p:nvSpPr>
          <p:cNvPr id="7" name="Header Placeholder 6"/>
          <p:cNvSpPr>
            <a:spLocks noGrp="1"/>
          </p:cNvSpPr>
          <p:nvPr>
            <p:ph type="hdr" sz="quarter" idx="12"/>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8" name="Footer Placeholder 7"/>
          <p:cNvSpPr>
            <a:spLocks noGrp="1"/>
          </p:cNvSpPr>
          <p:nvPr>
            <p:ph type="ftr" sz="quarter" idx="13"/>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169277864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569913"/>
            <a:ext cx="5819775" cy="4365625"/>
          </a:xfrm>
        </p:spPr>
      </p:sp>
      <p:sp>
        <p:nvSpPr>
          <p:cNvPr id="3" name="Notes Placeholder 2"/>
          <p:cNvSpPr>
            <a:spLocks noGrp="1"/>
          </p:cNvSpPr>
          <p:nvPr>
            <p:ph type="body" idx="1"/>
          </p:nvPr>
        </p:nvSpPr>
        <p:spPr/>
        <p:txBody>
          <a:bodyPr>
            <a:normAutofit/>
          </a:bodyPr>
          <a:lstStyle/>
          <a:p>
            <a:r>
              <a:rPr lang="en-US" dirty="0" smtClean="0"/>
              <a:t>In general, the WAR Algorithm is a tool that is best used to evaluate the relative difference between different options or</a:t>
            </a:r>
            <a:r>
              <a:rPr lang="en-US" baseline="0" dirty="0" smtClean="0"/>
              <a:t> process configurations for the SAME process.</a:t>
            </a:r>
            <a:endParaRPr lang="en-US" dirty="0"/>
          </a:p>
        </p:txBody>
      </p:sp>
      <p:sp>
        <p:nvSpPr>
          <p:cNvPr id="5" name="Slide Number Placeholder 4"/>
          <p:cNvSpPr>
            <a:spLocks noGrp="1"/>
          </p:cNvSpPr>
          <p:nvPr>
            <p:ph type="sldNum" sz="quarter" idx="11"/>
          </p:nvPr>
        </p:nvSpPr>
        <p:spPr/>
        <p:txBody>
          <a:bodyPr/>
          <a:lstStyle/>
          <a:p>
            <a:pPr>
              <a:defRPr/>
            </a:pPr>
            <a:fld id="{290EDB39-A221-402E-BD79-3813CF467D20}" type="slidenum">
              <a:rPr lang="da-DK" smtClean="0"/>
              <a:pPr>
                <a:defRPr/>
              </a:pPr>
              <a:t>40</a:t>
            </a:fld>
            <a:endParaRPr lang="da-DK"/>
          </a:p>
        </p:txBody>
      </p:sp>
      <p:sp>
        <p:nvSpPr>
          <p:cNvPr id="7" name="Header Placeholder 6"/>
          <p:cNvSpPr>
            <a:spLocks noGrp="1"/>
          </p:cNvSpPr>
          <p:nvPr>
            <p:ph type="hdr" sz="quarter" idx="12"/>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8" name="Footer Placeholder 7"/>
          <p:cNvSpPr>
            <a:spLocks noGrp="1"/>
          </p:cNvSpPr>
          <p:nvPr>
            <p:ph type="ftr" sz="quarter" idx="13"/>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254609130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569913"/>
            <a:ext cx="5819775" cy="4365625"/>
          </a:xfrm>
        </p:spPr>
      </p:sp>
      <p:sp>
        <p:nvSpPr>
          <p:cNvPr id="3" name="Notes Placeholder 2"/>
          <p:cNvSpPr>
            <a:spLocks noGrp="1"/>
          </p:cNvSpPr>
          <p:nvPr>
            <p:ph type="body" idx="1"/>
          </p:nvPr>
        </p:nvSpPr>
        <p:spPr/>
        <p:txBody>
          <a:bodyPr>
            <a:normAutofit/>
          </a:bodyPr>
          <a:lstStyle/>
          <a:p>
            <a:r>
              <a:rPr lang="en-US" dirty="0" smtClean="0"/>
              <a:t>Note to Instructor:  Students will get practice using the WAR Algorithm</a:t>
            </a:r>
            <a:r>
              <a:rPr lang="en-US" baseline="0" dirty="0" smtClean="0"/>
              <a:t> during the Inquiry Activities included with this Module.</a:t>
            </a:r>
            <a:endParaRPr lang="en-US" dirty="0"/>
          </a:p>
        </p:txBody>
      </p:sp>
      <p:sp>
        <p:nvSpPr>
          <p:cNvPr id="5" name="Slide Number Placeholder 4"/>
          <p:cNvSpPr>
            <a:spLocks noGrp="1"/>
          </p:cNvSpPr>
          <p:nvPr>
            <p:ph type="sldNum" sz="quarter" idx="11"/>
          </p:nvPr>
        </p:nvSpPr>
        <p:spPr/>
        <p:txBody>
          <a:bodyPr/>
          <a:lstStyle/>
          <a:p>
            <a:pPr>
              <a:defRPr/>
            </a:pPr>
            <a:fld id="{290EDB39-A221-402E-BD79-3813CF467D20}" type="slidenum">
              <a:rPr lang="da-DK" smtClean="0"/>
              <a:pPr>
                <a:defRPr/>
              </a:pPr>
              <a:t>41</a:t>
            </a:fld>
            <a:endParaRPr lang="da-DK"/>
          </a:p>
        </p:txBody>
      </p:sp>
      <p:sp>
        <p:nvSpPr>
          <p:cNvPr id="7" name="Header Placeholder 6"/>
          <p:cNvSpPr>
            <a:spLocks noGrp="1"/>
          </p:cNvSpPr>
          <p:nvPr>
            <p:ph type="hdr" sz="quarter" idx="12"/>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8" name="Footer Placeholder 7"/>
          <p:cNvSpPr>
            <a:spLocks noGrp="1"/>
          </p:cNvSpPr>
          <p:nvPr>
            <p:ph type="ftr" sz="quarter" idx="13"/>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100511555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569913"/>
            <a:ext cx="5819775" cy="4365625"/>
          </a:xfrm>
        </p:spPr>
      </p:sp>
      <p:sp>
        <p:nvSpPr>
          <p:cNvPr id="3" name="Notes Placeholder 2"/>
          <p:cNvSpPr>
            <a:spLocks noGrp="1"/>
          </p:cNvSpPr>
          <p:nvPr>
            <p:ph type="body" idx="1"/>
          </p:nvPr>
        </p:nvSpPr>
        <p:spPr/>
        <p:txBody>
          <a:bodyPr>
            <a:normAutofit/>
          </a:bodyPr>
          <a:lstStyle/>
          <a:p>
            <a:r>
              <a:rPr lang="en-US" dirty="0" smtClean="0"/>
              <a:t>Note:</a:t>
            </a:r>
            <a:r>
              <a:rPr lang="en-US" baseline="0" dirty="0" smtClean="0"/>
              <a:t>  Some Mac users have reported problems downloading the GUI.</a:t>
            </a:r>
            <a:endParaRPr lang="en-US" dirty="0"/>
          </a:p>
        </p:txBody>
      </p:sp>
      <p:sp>
        <p:nvSpPr>
          <p:cNvPr id="5" name="Slide Number Placeholder 4"/>
          <p:cNvSpPr>
            <a:spLocks noGrp="1"/>
          </p:cNvSpPr>
          <p:nvPr>
            <p:ph type="sldNum" sz="quarter" idx="11"/>
          </p:nvPr>
        </p:nvSpPr>
        <p:spPr/>
        <p:txBody>
          <a:bodyPr/>
          <a:lstStyle/>
          <a:p>
            <a:pPr>
              <a:defRPr/>
            </a:pPr>
            <a:fld id="{290EDB39-A221-402E-BD79-3813CF467D20}" type="slidenum">
              <a:rPr lang="da-DK" smtClean="0"/>
              <a:pPr>
                <a:defRPr/>
              </a:pPr>
              <a:t>42</a:t>
            </a:fld>
            <a:endParaRPr lang="da-DK"/>
          </a:p>
        </p:txBody>
      </p:sp>
      <p:sp>
        <p:nvSpPr>
          <p:cNvPr id="7" name="Header Placeholder 6"/>
          <p:cNvSpPr>
            <a:spLocks noGrp="1"/>
          </p:cNvSpPr>
          <p:nvPr>
            <p:ph type="hdr" sz="quarter" idx="12"/>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8" name="Footer Placeholder 7"/>
          <p:cNvSpPr>
            <a:spLocks noGrp="1"/>
          </p:cNvSpPr>
          <p:nvPr>
            <p:ph type="ftr" sz="quarter" idx="13"/>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191409926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569913"/>
            <a:ext cx="5819775" cy="4365625"/>
          </a:xfrm>
        </p:spPr>
      </p:sp>
      <p:sp>
        <p:nvSpPr>
          <p:cNvPr id="3" name="Notes Placeholder 2"/>
          <p:cNvSpPr>
            <a:spLocks noGrp="1"/>
          </p:cNvSpPr>
          <p:nvPr>
            <p:ph type="body" idx="1"/>
          </p:nvPr>
        </p:nvSpPr>
        <p:spPr/>
        <p:txBody>
          <a:bodyPr>
            <a:normAutofit/>
          </a:bodyPr>
          <a:lstStyle/>
          <a:p>
            <a:r>
              <a:rPr lang="en-US" dirty="0" smtClean="0"/>
              <a:t>Data can either be added manually or imported directly from Aspen Plus</a:t>
            </a:r>
            <a:r>
              <a:rPr lang="en-US" baseline="0" dirty="0" smtClean="0"/>
              <a:t> (although I have found the Aspen Interface a bit squirrelly at times).</a:t>
            </a:r>
            <a:endParaRPr lang="en-US" dirty="0"/>
          </a:p>
        </p:txBody>
      </p:sp>
      <p:sp>
        <p:nvSpPr>
          <p:cNvPr id="5" name="Slide Number Placeholder 4"/>
          <p:cNvSpPr>
            <a:spLocks noGrp="1"/>
          </p:cNvSpPr>
          <p:nvPr>
            <p:ph type="sldNum" sz="quarter" idx="11"/>
          </p:nvPr>
        </p:nvSpPr>
        <p:spPr/>
        <p:txBody>
          <a:bodyPr/>
          <a:lstStyle/>
          <a:p>
            <a:pPr>
              <a:defRPr/>
            </a:pPr>
            <a:fld id="{290EDB39-A221-402E-BD79-3813CF467D20}" type="slidenum">
              <a:rPr lang="da-DK" smtClean="0"/>
              <a:pPr>
                <a:defRPr/>
              </a:pPr>
              <a:t>43</a:t>
            </a:fld>
            <a:endParaRPr lang="da-DK"/>
          </a:p>
        </p:txBody>
      </p:sp>
      <p:sp>
        <p:nvSpPr>
          <p:cNvPr id="7" name="Header Placeholder 6"/>
          <p:cNvSpPr>
            <a:spLocks noGrp="1"/>
          </p:cNvSpPr>
          <p:nvPr>
            <p:ph type="hdr" sz="quarter" idx="12"/>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8" name="Footer Placeholder 7"/>
          <p:cNvSpPr>
            <a:spLocks noGrp="1"/>
          </p:cNvSpPr>
          <p:nvPr>
            <p:ph type="ftr" sz="quarter" idx="13"/>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186880436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569913"/>
            <a:ext cx="5819775" cy="4365625"/>
          </a:xfrm>
        </p:spPr>
      </p:sp>
      <p:sp>
        <p:nvSpPr>
          <p:cNvPr id="3" name="Notes Placeholder 2"/>
          <p:cNvSpPr>
            <a:spLocks noGrp="1"/>
          </p:cNvSpPr>
          <p:nvPr>
            <p:ph type="body" idx="1"/>
          </p:nvPr>
        </p:nvSpPr>
        <p:spPr/>
        <p:txBody>
          <a:bodyPr>
            <a:normAutofit/>
          </a:bodyPr>
          <a:lstStyle/>
          <a:p>
            <a:r>
              <a:rPr lang="en-US" dirty="0" smtClean="0"/>
              <a:t>The chemicals available in GUI</a:t>
            </a:r>
            <a:r>
              <a:rPr lang="en-US" baseline="0" dirty="0" smtClean="0"/>
              <a:t> are from the AIChE DIPPR database, so it is fairly extensive.</a:t>
            </a:r>
            <a:endParaRPr lang="en-US" dirty="0"/>
          </a:p>
        </p:txBody>
      </p:sp>
      <p:sp>
        <p:nvSpPr>
          <p:cNvPr id="5" name="Slide Number Placeholder 4"/>
          <p:cNvSpPr>
            <a:spLocks noGrp="1"/>
          </p:cNvSpPr>
          <p:nvPr>
            <p:ph type="sldNum" sz="quarter" idx="11"/>
          </p:nvPr>
        </p:nvSpPr>
        <p:spPr/>
        <p:txBody>
          <a:bodyPr/>
          <a:lstStyle/>
          <a:p>
            <a:pPr>
              <a:defRPr/>
            </a:pPr>
            <a:fld id="{290EDB39-A221-402E-BD79-3813CF467D20}" type="slidenum">
              <a:rPr lang="da-DK" smtClean="0"/>
              <a:pPr>
                <a:defRPr/>
              </a:pPr>
              <a:t>44</a:t>
            </a:fld>
            <a:endParaRPr lang="da-DK"/>
          </a:p>
        </p:txBody>
      </p:sp>
      <p:sp>
        <p:nvSpPr>
          <p:cNvPr id="7" name="Header Placeholder 6"/>
          <p:cNvSpPr>
            <a:spLocks noGrp="1"/>
          </p:cNvSpPr>
          <p:nvPr>
            <p:ph type="hdr" sz="quarter" idx="12"/>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8" name="Footer Placeholder 7"/>
          <p:cNvSpPr>
            <a:spLocks noGrp="1"/>
          </p:cNvSpPr>
          <p:nvPr>
            <p:ph type="ftr" sz="quarter" idx="13"/>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2806749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569913"/>
            <a:ext cx="5819775" cy="4365625"/>
          </a:xfrm>
        </p:spPr>
      </p:sp>
      <p:sp>
        <p:nvSpPr>
          <p:cNvPr id="3" name="Notes Placeholder 2"/>
          <p:cNvSpPr>
            <a:spLocks noGrp="1"/>
          </p:cNvSpPr>
          <p:nvPr>
            <p:ph type="body" idx="1"/>
          </p:nvPr>
        </p:nvSpPr>
        <p:spPr/>
        <p:txBody>
          <a:bodyPr>
            <a:normAutofit/>
          </a:bodyPr>
          <a:lstStyle/>
          <a:p>
            <a:r>
              <a:rPr lang="en-US" dirty="0" smtClean="0"/>
              <a:t>We have the option of entering this data manually</a:t>
            </a:r>
            <a:r>
              <a:rPr lang="en-US" baseline="0" dirty="0" smtClean="0"/>
              <a:t> for a non-database chemical species.</a:t>
            </a:r>
            <a:endParaRPr lang="en-US" dirty="0"/>
          </a:p>
        </p:txBody>
      </p:sp>
      <p:sp>
        <p:nvSpPr>
          <p:cNvPr id="5" name="Slide Number Placeholder 4"/>
          <p:cNvSpPr>
            <a:spLocks noGrp="1"/>
          </p:cNvSpPr>
          <p:nvPr>
            <p:ph type="sldNum" sz="quarter" idx="11"/>
          </p:nvPr>
        </p:nvSpPr>
        <p:spPr/>
        <p:txBody>
          <a:bodyPr/>
          <a:lstStyle/>
          <a:p>
            <a:pPr>
              <a:defRPr/>
            </a:pPr>
            <a:fld id="{290EDB39-A221-402E-BD79-3813CF467D20}" type="slidenum">
              <a:rPr lang="da-DK" smtClean="0"/>
              <a:pPr>
                <a:defRPr/>
              </a:pPr>
              <a:t>45</a:t>
            </a:fld>
            <a:endParaRPr lang="da-DK"/>
          </a:p>
        </p:txBody>
      </p:sp>
      <p:sp>
        <p:nvSpPr>
          <p:cNvPr id="7" name="Header Placeholder 6"/>
          <p:cNvSpPr>
            <a:spLocks noGrp="1"/>
          </p:cNvSpPr>
          <p:nvPr>
            <p:ph type="hdr" sz="quarter" idx="12"/>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8" name="Footer Placeholder 7"/>
          <p:cNvSpPr>
            <a:spLocks noGrp="1"/>
          </p:cNvSpPr>
          <p:nvPr>
            <p:ph type="ftr" sz="quarter" idx="13"/>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412928012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569913"/>
            <a:ext cx="5819775" cy="4365625"/>
          </a:xfrm>
        </p:spPr>
      </p:sp>
      <p:sp>
        <p:nvSpPr>
          <p:cNvPr id="3" name="Notes Placeholder 2"/>
          <p:cNvSpPr>
            <a:spLocks noGrp="1"/>
          </p:cNvSpPr>
          <p:nvPr>
            <p:ph type="body" idx="1"/>
          </p:nvPr>
        </p:nvSpPr>
        <p:spPr/>
        <p:txBody>
          <a:bodyPr>
            <a:normAutofit/>
          </a:bodyPr>
          <a:lstStyle/>
          <a:p>
            <a:r>
              <a:rPr lang="en-US" dirty="0" smtClean="0"/>
              <a:t>Since the source of energy effects the PEI, the algorithm allows three choices for energy sources.  Obviously utilization of a “Green” energy source would not need to be included.</a:t>
            </a:r>
            <a:endParaRPr lang="en-US" dirty="0"/>
          </a:p>
        </p:txBody>
      </p:sp>
      <p:sp>
        <p:nvSpPr>
          <p:cNvPr id="5" name="Slide Number Placeholder 4"/>
          <p:cNvSpPr>
            <a:spLocks noGrp="1"/>
          </p:cNvSpPr>
          <p:nvPr>
            <p:ph type="sldNum" sz="quarter" idx="11"/>
          </p:nvPr>
        </p:nvSpPr>
        <p:spPr/>
        <p:txBody>
          <a:bodyPr/>
          <a:lstStyle/>
          <a:p>
            <a:pPr>
              <a:defRPr/>
            </a:pPr>
            <a:fld id="{290EDB39-A221-402E-BD79-3813CF467D20}" type="slidenum">
              <a:rPr lang="da-DK" smtClean="0"/>
              <a:pPr>
                <a:defRPr/>
              </a:pPr>
              <a:t>46</a:t>
            </a:fld>
            <a:endParaRPr lang="da-DK"/>
          </a:p>
        </p:txBody>
      </p:sp>
      <p:sp>
        <p:nvSpPr>
          <p:cNvPr id="7" name="Header Placeholder 6"/>
          <p:cNvSpPr>
            <a:spLocks noGrp="1"/>
          </p:cNvSpPr>
          <p:nvPr>
            <p:ph type="hdr" sz="quarter" idx="12"/>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8" name="Footer Placeholder 7"/>
          <p:cNvSpPr>
            <a:spLocks noGrp="1"/>
          </p:cNvSpPr>
          <p:nvPr>
            <p:ph type="ftr" sz="quarter" idx="13"/>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388575262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569913"/>
            <a:ext cx="5819775" cy="4365625"/>
          </a:xfrm>
        </p:spPr>
      </p:sp>
      <p:sp>
        <p:nvSpPr>
          <p:cNvPr id="3" name="Notes Placeholder 2"/>
          <p:cNvSpPr>
            <a:spLocks noGrp="1"/>
          </p:cNvSpPr>
          <p:nvPr>
            <p:ph type="body" idx="1"/>
          </p:nvPr>
        </p:nvSpPr>
        <p:spPr/>
        <p:txBody>
          <a:bodyPr>
            <a:normAutofit/>
          </a:bodyPr>
          <a:lstStyle/>
          <a:p>
            <a:r>
              <a:rPr lang="en-US" dirty="0" smtClean="0"/>
              <a:t>Life Cycle Assessment differs</a:t>
            </a:r>
            <a:r>
              <a:rPr lang="en-US" baseline="0" dirty="0" smtClean="0"/>
              <a:t> from Environmental Impact Assessment, in that it considers the entire product life – from raw material extraction from the Earth to energy production to final product disposal  In other words, a life cycle for a manufactured product covers the entire scope of the process, from “cradle to grave”.</a:t>
            </a:r>
            <a:endParaRPr lang="en-US" dirty="0"/>
          </a:p>
        </p:txBody>
      </p:sp>
      <p:sp>
        <p:nvSpPr>
          <p:cNvPr id="5" name="Slide Number Placeholder 4"/>
          <p:cNvSpPr>
            <a:spLocks noGrp="1"/>
          </p:cNvSpPr>
          <p:nvPr>
            <p:ph type="sldNum" sz="quarter" idx="11"/>
          </p:nvPr>
        </p:nvSpPr>
        <p:spPr/>
        <p:txBody>
          <a:bodyPr/>
          <a:lstStyle/>
          <a:p>
            <a:pPr>
              <a:defRPr/>
            </a:pPr>
            <a:fld id="{290EDB39-A221-402E-BD79-3813CF467D20}" type="slidenum">
              <a:rPr lang="da-DK" smtClean="0"/>
              <a:pPr>
                <a:defRPr/>
              </a:pPr>
              <a:t>47</a:t>
            </a:fld>
            <a:endParaRPr lang="da-DK"/>
          </a:p>
        </p:txBody>
      </p:sp>
      <p:sp>
        <p:nvSpPr>
          <p:cNvPr id="7" name="Header Placeholder 6"/>
          <p:cNvSpPr>
            <a:spLocks noGrp="1"/>
          </p:cNvSpPr>
          <p:nvPr>
            <p:ph type="hdr" sz="quarter" idx="12"/>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8" name="Footer Placeholder 7"/>
          <p:cNvSpPr>
            <a:spLocks noGrp="1"/>
          </p:cNvSpPr>
          <p:nvPr>
            <p:ph type="ftr" sz="quarter" idx="13"/>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158071970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569913"/>
            <a:ext cx="5819775" cy="4365625"/>
          </a:xfrm>
        </p:spPr>
      </p:sp>
      <p:sp>
        <p:nvSpPr>
          <p:cNvPr id="3" name="Notes Placeholder 2"/>
          <p:cNvSpPr>
            <a:spLocks noGrp="1"/>
          </p:cNvSpPr>
          <p:nvPr>
            <p:ph type="body" idx="1"/>
          </p:nvPr>
        </p:nvSpPr>
        <p:spPr/>
        <p:txBody>
          <a:bodyPr>
            <a:normAutofit/>
          </a:bodyPr>
          <a:lstStyle/>
          <a:p>
            <a:r>
              <a:rPr lang="en-US" dirty="0" smtClean="0"/>
              <a:t>If defining the product life cycle sounds like an enormous task… it is!  This is the principle reason we don’t do more life cycle analyses!</a:t>
            </a:r>
            <a:endParaRPr lang="en-US" dirty="0"/>
          </a:p>
        </p:txBody>
      </p:sp>
      <p:sp>
        <p:nvSpPr>
          <p:cNvPr id="5" name="Slide Number Placeholder 4"/>
          <p:cNvSpPr>
            <a:spLocks noGrp="1"/>
          </p:cNvSpPr>
          <p:nvPr>
            <p:ph type="sldNum" sz="quarter" idx="11"/>
          </p:nvPr>
        </p:nvSpPr>
        <p:spPr/>
        <p:txBody>
          <a:bodyPr/>
          <a:lstStyle/>
          <a:p>
            <a:pPr>
              <a:defRPr/>
            </a:pPr>
            <a:fld id="{290EDB39-A221-402E-BD79-3813CF467D20}" type="slidenum">
              <a:rPr lang="da-DK" smtClean="0"/>
              <a:pPr>
                <a:defRPr/>
              </a:pPr>
              <a:t>48</a:t>
            </a:fld>
            <a:endParaRPr lang="da-DK"/>
          </a:p>
        </p:txBody>
      </p:sp>
      <p:sp>
        <p:nvSpPr>
          <p:cNvPr id="7" name="Header Placeholder 6"/>
          <p:cNvSpPr>
            <a:spLocks noGrp="1"/>
          </p:cNvSpPr>
          <p:nvPr>
            <p:ph type="hdr" sz="quarter" idx="12"/>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8" name="Footer Placeholder 7"/>
          <p:cNvSpPr>
            <a:spLocks noGrp="1"/>
          </p:cNvSpPr>
          <p:nvPr>
            <p:ph type="ftr" sz="quarter" idx="13"/>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166753213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As we’ve said before, the one of the goals of sustainability is balance between environment, society and economy.  </a:t>
            </a:r>
          </a:p>
          <a:p>
            <a:endParaRPr lang="en-US" dirty="0" smtClean="0"/>
          </a:p>
          <a:p>
            <a:r>
              <a:rPr lang="en-US" dirty="0" smtClean="0"/>
              <a:t>LCA is a measuring stick for our performance.</a:t>
            </a:r>
            <a:endParaRPr lang="en-US" dirty="0"/>
          </a:p>
        </p:txBody>
      </p:sp>
      <p:sp>
        <p:nvSpPr>
          <p:cNvPr id="6" name="Slide Number Placeholder 5"/>
          <p:cNvSpPr>
            <a:spLocks noGrp="1"/>
          </p:cNvSpPr>
          <p:nvPr>
            <p:ph type="sldNum" sz="quarter" idx="12"/>
          </p:nvPr>
        </p:nvSpPr>
        <p:spPr/>
        <p:txBody>
          <a:bodyPr/>
          <a:lstStyle/>
          <a:p>
            <a:fld id="{290EDB39-A221-402E-BD79-3813CF467D20}" type="slidenum">
              <a:rPr lang="da-DK" smtClean="0"/>
              <a:pPr/>
              <a:t>49</a:t>
            </a:fld>
            <a:endParaRPr lang="da-DK"/>
          </a:p>
        </p:txBody>
      </p:sp>
      <p:sp>
        <p:nvSpPr>
          <p:cNvPr id="11" name="Slide Image Placeholder 10"/>
          <p:cNvSpPr>
            <a:spLocks noGrp="1" noRot="1" noChangeAspect="1"/>
          </p:cNvSpPr>
          <p:nvPr>
            <p:ph type="sldImg"/>
          </p:nvPr>
        </p:nvSpPr>
        <p:spPr>
          <a:xfrm>
            <a:off x="755650" y="569913"/>
            <a:ext cx="5819775" cy="4365625"/>
          </a:xfrm>
        </p:spPr>
      </p:sp>
      <p:sp>
        <p:nvSpPr>
          <p:cNvPr id="13" name="Header Placeholder 12"/>
          <p:cNvSpPr>
            <a:spLocks noGrp="1"/>
          </p:cNvSpPr>
          <p:nvPr>
            <p:ph type="hdr" sz="quarter" idx="13"/>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14" name="Footer Placeholder 13"/>
          <p:cNvSpPr>
            <a:spLocks noGrp="1"/>
          </p:cNvSpPr>
          <p:nvPr>
            <p:ph type="ftr" sz="quarter" idx="14"/>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41956707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569913"/>
            <a:ext cx="5819775" cy="4365625"/>
          </a:xfrm>
        </p:spPr>
      </p:sp>
      <p:sp>
        <p:nvSpPr>
          <p:cNvPr id="3" name="Notes Placeholder 2"/>
          <p:cNvSpPr>
            <a:spLocks noGrp="1"/>
          </p:cNvSpPr>
          <p:nvPr>
            <p:ph type="body" idx="1"/>
          </p:nvPr>
        </p:nvSpPr>
        <p:spPr/>
        <p:txBody>
          <a:bodyPr>
            <a:normAutofit/>
          </a:bodyPr>
          <a:lstStyle/>
          <a:p>
            <a:r>
              <a:rPr lang="en-US" dirty="0" smtClean="0"/>
              <a:t>The World Commission</a:t>
            </a:r>
            <a:r>
              <a:rPr lang="en-US" baseline="0" dirty="0" smtClean="0"/>
              <a:t> on Environment and Development, commonly called the </a:t>
            </a:r>
            <a:r>
              <a:rPr lang="en-US" dirty="0" err="1" smtClean="0"/>
              <a:t>Bruntland</a:t>
            </a:r>
            <a:r>
              <a:rPr lang="en-US" dirty="0" smtClean="0"/>
              <a:t> Commission, issued a</a:t>
            </a:r>
            <a:r>
              <a:rPr lang="en-US" baseline="0" dirty="0" smtClean="0"/>
              <a:t> report, published in 1987, in a book titled “Our Common Future” (</a:t>
            </a:r>
            <a:r>
              <a:rPr lang="en-US" baseline="0" dirty="0" err="1" smtClean="0"/>
              <a:t>Brunland</a:t>
            </a:r>
            <a:r>
              <a:rPr lang="en-US" baseline="0" dirty="0" smtClean="0"/>
              <a:t>, 1987).</a:t>
            </a:r>
          </a:p>
          <a:p>
            <a:endParaRPr lang="en-US" baseline="0" dirty="0" smtClean="0"/>
          </a:p>
          <a:p>
            <a:r>
              <a:rPr lang="en-US" dirty="0"/>
              <a:t>Although there is no single accepted definition of the term sustainability, the </a:t>
            </a:r>
            <a:r>
              <a:rPr lang="en-US" dirty="0" err="1"/>
              <a:t>Bruntland</a:t>
            </a:r>
            <a:r>
              <a:rPr lang="en-US" dirty="0"/>
              <a:t> Commission definition of sustainable development forms the basis of what sustainability means to the field of engineering.  </a:t>
            </a:r>
          </a:p>
          <a:p>
            <a:endParaRPr lang="en-US" dirty="0"/>
          </a:p>
          <a:p>
            <a:r>
              <a:rPr lang="en-US" dirty="0"/>
              <a:t>For </a:t>
            </a:r>
            <a:r>
              <a:rPr lang="en-US" dirty="0" smtClean="0"/>
              <a:t>design engineers </a:t>
            </a:r>
            <a:r>
              <a:rPr lang="en-US" dirty="0"/>
              <a:t>in particular, sustainability has come to refer to the goal of designing, operating and maintaining </a:t>
            </a:r>
            <a:r>
              <a:rPr lang="en-US" dirty="0" smtClean="0"/>
              <a:t>products</a:t>
            </a:r>
            <a:r>
              <a:rPr lang="en-US" baseline="0" dirty="0" smtClean="0"/>
              <a:t> and </a:t>
            </a:r>
            <a:r>
              <a:rPr lang="en-US" dirty="0" smtClean="0"/>
              <a:t>processes </a:t>
            </a:r>
            <a:r>
              <a:rPr lang="en-US" dirty="0"/>
              <a:t>in a manner that is economically viable, environmentally benign, and beneficial to society.  </a:t>
            </a:r>
          </a:p>
          <a:p>
            <a:endParaRPr lang="en-US" dirty="0"/>
          </a:p>
          <a:p>
            <a:r>
              <a:rPr lang="en-US" dirty="0"/>
              <a:t>In other words, a sustainable process </a:t>
            </a:r>
            <a:r>
              <a:rPr lang="en-US" dirty="0" smtClean="0"/>
              <a:t>or product is </a:t>
            </a:r>
            <a:r>
              <a:rPr lang="en-US" dirty="0"/>
              <a:t>one that is designed, operated and maintained to meet the triple bottom line of economics, environment and society, both now and in the future.</a:t>
            </a:r>
          </a:p>
        </p:txBody>
      </p:sp>
      <p:sp>
        <p:nvSpPr>
          <p:cNvPr id="5" name="Slide Number Placeholder 4"/>
          <p:cNvSpPr>
            <a:spLocks noGrp="1"/>
          </p:cNvSpPr>
          <p:nvPr>
            <p:ph type="sldNum" sz="quarter" idx="11"/>
          </p:nvPr>
        </p:nvSpPr>
        <p:spPr/>
        <p:txBody>
          <a:bodyPr/>
          <a:lstStyle/>
          <a:p>
            <a:pPr>
              <a:defRPr/>
            </a:pPr>
            <a:fld id="{290EDB39-A221-402E-BD79-3813CF467D20}" type="slidenum">
              <a:rPr lang="da-DK" smtClean="0"/>
              <a:pPr>
                <a:defRPr/>
              </a:pPr>
              <a:t>5</a:t>
            </a:fld>
            <a:endParaRPr lang="da-DK"/>
          </a:p>
        </p:txBody>
      </p:sp>
      <p:sp>
        <p:nvSpPr>
          <p:cNvPr id="7" name="Header Placeholder 6"/>
          <p:cNvSpPr>
            <a:spLocks noGrp="1"/>
          </p:cNvSpPr>
          <p:nvPr>
            <p:ph type="hdr" sz="quarter" idx="12"/>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8" name="Footer Placeholder 7"/>
          <p:cNvSpPr>
            <a:spLocks noGrp="1"/>
          </p:cNvSpPr>
          <p:nvPr>
            <p:ph type="ftr" sz="quarter" idx="13"/>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373126688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569913"/>
            <a:ext cx="5819775" cy="4365625"/>
          </a:xfrm>
        </p:spPr>
      </p:sp>
      <p:sp>
        <p:nvSpPr>
          <p:cNvPr id="3" name="Notes Placeholder 2"/>
          <p:cNvSpPr>
            <a:spLocks noGrp="1"/>
          </p:cNvSpPr>
          <p:nvPr>
            <p:ph type="body" idx="1"/>
          </p:nvPr>
        </p:nvSpPr>
        <p:spPr/>
        <p:txBody>
          <a:bodyPr/>
          <a:lstStyle/>
          <a:p>
            <a:r>
              <a:rPr lang="en-US" sz="1100" kern="1200" dirty="0" smtClean="0">
                <a:solidFill>
                  <a:schemeClr val="tx1"/>
                </a:solidFill>
                <a:effectLst/>
                <a:latin typeface="Arial" charset="0"/>
                <a:ea typeface="+mn-ea"/>
                <a:cs typeface="+mn-cs"/>
              </a:rPr>
              <a:t>Life cycle assessment has been applied in many ways in both the public and private sectors.  This is a list of some of the uses manufacturers have for LCA.  Product comparisons have received the most attention from the press but according to the Swedish survey the most important uses for manufacturers are: </a:t>
            </a:r>
          </a:p>
          <a:p>
            <a:pPr marL="228600" indent="-228600">
              <a:buAutoNum type="arabicParenR"/>
            </a:pPr>
            <a:r>
              <a:rPr lang="en-US" sz="1100" kern="1200" dirty="0" smtClean="0">
                <a:solidFill>
                  <a:schemeClr val="tx1"/>
                </a:solidFill>
                <a:effectLst/>
                <a:latin typeface="Arial" charset="0"/>
                <a:ea typeface="+mn-ea"/>
                <a:cs typeface="+mn-cs"/>
              </a:rPr>
              <a:t>to identify processes, ingredients, and systems that are major contributors to environmental impacts, </a:t>
            </a:r>
          </a:p>
          <a:p>
            <a:pPr marL="228600" indent="-228600">
              <a:buAutoNum type="arabicParenR"/>
            </a:pPr>
            <a:r>
              <a:rPr lang="en-US" sz="1100" kern="1200" dirty="0" smtClean="0">
                <a:solidFill>
                  <a:schemeClr val="tx1"/>
                </a:solidFill>
                <a:effectLst/>
                <a:latin typeface="Arial" charset="0"/>
                <a:ea typeface="+mn-ea"/>
                <a:cs typeface="+mn-cs"/>
              </a:rPr>
              <a:t>To compare different options within a particular process with the objective of minimizing environmental impacts, and </a:t>
            </a:r>
          </a:p>
          <a:p>
            <a:pPr marL="228600" indent="-228600">
              <a:buAutoNum type="arabicParenR"/>
            </a:pPr>
            <a:r>
              <a:rPr lang="en-US" sz="1100" kern="1200" dirty="0" smtClean="0">
                <a:solidFill>
                  <a:schemeClr val="tx1"/>
                </a:solidFill>
                <a:effectLst/>
                <a:latin typeface="Arial" charset="0"/>
                <a:ea typeface="+mn-ea"/>
                <a:cs typeface="+mn-cs"/>
              </a:rPr>
              <a:t>To provide guidance in long-term strategic planning concerning trends in product design and materials.</a:t>
            </a:r>
          </a:p>
          <a:p>
            <a:endParaRPr lang="en-US" sz="1100" kern="1200" dirty="0" smtClean="0">
              <a:solidFill>
                <a:schemeClr val="tx1"/>
              </a:solidFill>
              <a:effectLst/>
              <a:latin typeface="Arial" charset="0"/>
              <a:ea typeface="+mn-ea"/>
              <a:cs typeface="+mn-cs"/>
            </a:endParaRPr>
          </a:p>
          <a:p>
            <a:r>
              <a:rPr lang="en-US" sz="1100" kern="1200" dirty="0" smtClean="0">
                <a:solidFill>
                  <a:schemeClr val="tx1"/>
                </a:solidFill>
                <a:effectLst/>
                <a:latin typeface="Arial" charset="0"/>
                <a:ea typeface="+mn-ea"/>
                <a:cs typeface="+mn-cs"/>
              </a:rPr>
              <a:t>Besides environmental labeling programs, public sector uses of life-cycle methodologies include use as a tool for making procurement decisions and developing regulations.  Policymakers report that the most important uses of LCA are in: </a:t>
            </a:r>
          </a:p>
          <a:p>
            <a:pPr marL="228600" indent="-228600">
              <a:buAutoNum type="arabicParenR"/>
            </a:pPr>
            <a:r>
              <a:rPr lang="en-US" sz="1100" kern="1200" dirty="0" smtClean="0">
                <a:solidFill>
                  <a:schemeClr val="tx1"/>
                </a:solidFill>
                <a:effectLst/>
                <a:latin typeface="Arial" charset="0"/>
                <a:ea typeface="+mn-ea"/>
                <a:cs typeface="+mn-cs"/>
              </a:rPr>
              <a:t>helping to develop long-term policy regarding overall material use, resource conservation and reduction of environmental impacts and risks posed by materials and processes throughout the product life-cycle, </a:t>
            </a:r>
          </a:p>
          <a:p>
            <a:pPr marL="228600" indent="-228600">
              <a:buAutoNum type="arabicParenR"/>
            </a:pPr>
            <a:r>
              <a:rPr lang="en-US" sz="1100" kern="1200" dirty="0" smtClean="0">
                <a:solidFill>
                  <a:schemeClr val="tx1"/>
                </a:solidFill>
                <a:effectLst/>
                <a:latin typeface="Arial" charset="0"/>
                <a:ea typeface="+mn-ea"/>
                <a:cs typeface="+mn-cs"/>
              </a:rPr>
              <a:t>evaluating resource effects associated with source reduction and alternative waste management techniques, and </a:t>
            </a:r>
          </a:p>
          <a:p>
            <a:pPr marL="228600" indent="-228600">
              <a:buAutoNum type="arabicParenR"/>
            </a:pPr>
            <a:r>
              <a:rPr lang="en-US" sz="1100" kern="1200" dirty="0" smtClean="0">
                <a:solidFill>
                  <a:schemeClr val="tx1"/>
                </a:solidFill>
                <a:effectLst/>
                <a:latin typeface="Arial" charset="0"/>
                <a:ea typeface="+mn-ea"/>
                <a:cs typeface="+mn-cs"/>
              </a:rPr>
              <a:t>providing information to the public about the resource characteristics of products or materials.</a:t>
            </a:r>
            <a:endParaRPr lang="en-US" dirty="0"/>
          </a:p>
        </p:txBody>
      </p:sp>
      <p:sp>
        <p:nvSpPr>
          <p:cNvPr id="6" name="Slide Number Placeholder 5"/>
          <p:cNvSpPr>
            <a:spLocks noGrp="1"/>
          </p:cNvSpPr>
          <p:nvPr>
            <p:ph type="sldNum" sz="quarter" idx="12"/>
          </p:nvPr>
        </p:nvSpPr>
        <p:spPr/>
        <p:txBody>
          <a:bodyPr/>
          <a:lstStyle/>
          <a:p>
            <a:pPr>
              <a:defRPr/>
            </a:pPr>
            <a:fld id="{290EDB39-A221-402E-BD79-3813CF467D20}" type="slidenum">
              <a:rPr lang="da-DK" smtClean="0"/>
              <a:pPr>
                <a:defRPr/>
              </a:pPr>
              <a:t>50</a:t>
            </a:fld>
            <a:endParaRPr lang="da-DK"/>
          </a:p>
        </p:txBody>
      </p:sp>
      <p:sp>
        <p:nvSpPr>
          <p:cNvPr id="8" name="Header Placeholder 7"/>
          <p:cNvSpPr>
            <a:spLocks noGrp="1"/>
          </p:cNvSpPr>
          <p:nvPr>
            <p:ph type="hdr" sz="quarter" idx="13"/>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9" name="Footer Placeholder 8"/>
          <p:cNvSpPr>
            <a:spLocks noGrp="1"/>
          </p:cNvSpPr>
          <p:nvPr>
            <p:ph type="ftr" sz="quarter" idx="14"/>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401412165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569913"/>
            <a:ext cx="5819775" cy="4365625"/>
          </a:xfrm>
        </p:spPr>
      </p:sp>
      <p:sp>
        <p:nvSpPr>
          <p:cNvPr id="3" name="Notes Placeholder 2"/>
          <p:cNvSpPr>
            <a:spLocks noGrp="1"/>
          </p:cNvSpPr>
          <p:nvPr>
            <p:ph type="body" idx="1"/>
          </p:nvPr>
        </p:nvSpPr>
        <p:spPr/>
        <p:txBody>
          <a:bodyPr/>
          <a:lstStyle/>
          <a:p>
            <a:r>
              <a:rPr lang="en-US" dirty="0" smtClean="0"/>
              <a:t>What you should note here is</a:t>
            </a:r>
            <a:r>
              <a:rPr lang="en-US" baseline="0" dirty="0" smtClean="0"/>
              <a:t> the inclusion of both transportation and final disposal.</a:t>
            </a:r>
            <a:endParaRPr lang="en-US" dirty="0"/>
          </a:p>
        </p:txBody>
      </p:sp>
      <p:sp>
        <p:nvSpPr>
          <p:cNvPr id="5" name="Slide Number Placeholder 4"/>
          <p:cNvSpPr>
            <a:spLocks noGrp="1"/>
          </p:cNvSpPr>
          <p:nvPr>
            <p:ph type="sldNum" sz="quarter" idx="11"/>
          </p:nvPr>
        </p:nvSpPr>
        <p:spPr/>
        <p:txBody>
          <a:bodyPr/>
          <a:lstStyle/>
          <a:p>
            <a:pPr>
              <a:defRPr/>
            </a:pPr>
            <a:fld id="{290EDB39-A221-402E-BD79-3813CF467D20}" type="slidenum">
              <a:rPr lang="da-DK" smtClean="0"/>
              <a:pPr>
                <a:defRPr/>
              </a:pPr>
              <a:t>51</a:t>
            </a:fld>
            <a:endParaRPr lang="da-DK"/>
          </a:p>
        </p:txBody>
      </p:sp>
      <p:sp>
        <p:nvSpPr>
          <p:cNvPr id="7" name="Header Placeholder 6"/>
          <p:cNvSpPr>
            <a:spLocks noGrp="1"/>
          </p:cNvSpPr>
          <p:nvPr>
            <p:ph type="hdr" sz="quarter" idx="12"/>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8" name="Footer Placeholder 7"/>
          <p:cNvSpPr>
            <a:spLocks noGrp="1"/>
          </p:cNvSpPr>
          <p:nvPr>
            <p:ph type="ftr" sz="quarter" idx="13"/>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167614526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569913"/>
            <a:ext cx="5819775" cy="4365625"/>
          </a:xfrm>
        </p:spPr>
      </p:sp>
      <p:sp>
        <p:nvSpPr>
          <p:cNvPr id="3" name="Notes Placeholder 2"/>
          <p:cNvSpPr>
            <a:spLocks noGrp="1"/>
          </p:cNvSpPr>
          <p:nvPr>
            <p:ph type="body" idx="1"/>
          </p:nvPr>
        </p:nvSpPr>
        <p:spPr/>
        <p:txBody>
          <a:bodyPr/>
          <a:lstStyle/>
          <a:p>
            <a:r>
              <a:rPr lang="en-US" dirty="0" smtClean="0"/>
              <a:t>For</a:t>
            </a:r>
            <a:r>
              <a:rPr lang="en-US" baseline="0" dirty="0" smtClean="0"/>
              <a:t> more detail, refer to:</a:t>
            </a:r>
          </a:p>
          <a:p>
            <a:endParaRPr lang="en-US"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Arial" charset="0"/>
                <a:ea typeface="+mn-ea"/>
                <a:cs typeface="+mn-cs"/>
              </a:rPr>
              <a:t>Allen, D.T. and D.R. </a:t>
            </a:r>
            <a:r>
              <a:rPr lang="en-US" sz="1200" kern="1200" dirty="0" err="1" smtClean="0">
                <a:solidFill>
                  <a:schemeClr val="tx1"/>
                </a:solidFill>
                <a:latin typeface="Arial" charset="0"/>
                <a:ea typeface="+mn-ea"/>
                <a:cs typeface="+mn-cs"/>
              </a:rPr>
              <a:t>Shonnard</a:t>
            </a:r>
            <a:r>
              <a:rPr lang="en-US" sz="1200" kern="1200" dirty="0" smtClean="0">
                <a:solidFill>
                  <a:schemeClr val="tx1"/>
                </a:solidFill>
                <a:latin typeface="Arial" charset="0"/>
                <a:ea typeface="+mn-ea"/>
                <a:cs typeface="+mn-cs"/>
              </a:rPr>
              <a:t> (2012): “Sustainable Engineering – Concepts, Designs and Case Studies”, Prentice Hall, Upper Saddle River, NJ.</a:t>
            </a:r>
          </a:p>
          <a:p>
            <a:endParaRPr lang="en-US" dirty="0"/>
          </a:p>
        </p:txBody>
      </p:sp>
      <p:sp>
        <p:nvSpPr>
          <p:cNvPr id="5" name="Slide Number Placeholder 4"/>
          <p:cNvSpPr>
            <a:spLocks noGrp="1"/>
          </p:cNvSpPr>
          <p:nvPr>
            <p:ph type="sldNum" sz="quarter" idx="11"/>
          </p:nvPr>
        </p:nvSpPr>
        <p:spPr/>
        <p:txBody>
          <a:bodyPr/>
          <a:lstStyle/>
          <a:p>
            <a:pPr>
              <a:defRPr/>
            </a:pPr>
            <a:fld id="{290EDB39-A221-402E-BD79-3813CF467D20}" type="slidenum">
              <a:rPr lang="da-DK" smtClean="0"/>
              <a:pPr>
                <a:defRPr/>
              </a:pPr>
              <a:t>52</a:t>
            </a:fld>
            <a:endParaRPr lang="da-DK"/>
          </a:p>
        </p:txBody>
      </p:sp>
      <p:sp>
        <p:nvSpPr>
          <p:cNvPr id="7" name="Header Placeholder 6"/>
          <p:cNvSpPr>
            <a:spLocks noGrp="1"/>
          </p:cNvSpPr>
          <p:nvPr>
            <p:ph type="hdr" sz="quarter" idx="12"/>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8" name="Footer Placeholder 7"/>
          <p:cNvSpPr>
            <a:spLocks noGrp="1"/>
          </p:cNvSpPr>
          <p:nvPr>
            <p:ph type="ftr" sz="quarter" idx="13"/>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11172685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569913"/>
            <a:ext cx="5819775" cy="4365625"/>
          </a:xfrm>
        </p:spPr>
      </p:sp>
      <p:sp>
        <p:nvSpPr>
          <p:cNvPr id="3" name="Notes Placeholder 2"/>
          <p:cNvSpPr>
            <a:spLocks noGrp="1"/>
          </p:cNvSpPr>
          <p:nvPr>
            <p:ph type="body" idx="1"/>
          </p:nvPr>
        </p:nvSpPr>
        <p:spPr/>
        <p:txBody>
          <a:bodyPr/>
          <a:lstStyle/>
          <a:p>
            <a:pPr marL="0" marR="0" indent="0" algn="just" defTabSz="914400" rtl="0" eaLnBrk="0" fontAlgn="base" latinLnBrk="0" hangingPunct="0">
              <a:lnSpc>
                <a:spcPct val="100000"/>
              </a:lnSpc>
              <a:spcBef>
                <a:spcPts val="0"/>
              </a:spcBef>
              <a:spcAft>
                <a:spcPct val="0"/>
              </a:spcAft>
              <a:buClrTx/>
              <a:buSzTx/>
              <a:buFontTx/>
              <a:buNone/>
              <a:tabLst/>
              <a:defRPr/>
            </a:pPr>
            <a:r>
              <a:rPr lang="en-US" sz="1100" kern="1200" dirty="0" smtClean="0">
                <a:solidFill>
                  <a:schemeClr val="tx1"/>
                </a:solidFill>
                <a:effectLst/>
                <a:latin typeface="Arial" charset="0"/>
                <a:ea typeface="+mn-ea"/>
                <a:cs typeface="+mn-cs"/>
              </a:rPr>
              <a:t>The functional unit determines equivalence between systems.  Choosing a functional unit is not always straightforward and can have a profound impact on the results of the study.  For example, if paper and plastic grocery sacks are to be compared in an LCA, the functional unit would be a given volume of groceries.  Because fewer groceries, in general, are placed in plastic sacks than in paper sacks, the sacks would not be compared on a 1 to 1 basis.  Instead, two plastic sacks might be determined as having the equivalent function of one paper sack.  </a:t>
            </a:r>
          </a:p>
          <a:p>
            <a:pPr marL="0" marR="0" indent="0" algn="just" defTabSz="914400" rtl="0" eaLnBrk="0" fontAlgn="base" latinLnBrk="0" hangingPunct="0">
              <a:lnSpc>
                <a:spcPct val="100000"/>
              </a:lnSpc>
              <a:spcBef>
                <a:spcPts val="0"/>
              </a:spcBef>
              <a:spcAft>
                <a:spcPct val="0"/>
              </a:spcAft>
              <a:buClrTx/>
              <a:buSzTx/>
              <a:buFontTx/>
              <a:buNone/>
              <a:tabLst/>
              <a:defRPr/>
            </a:pPr>
            <a:endParaRPr lang="en-US" sz="1100" kern="1200" dirty="0" smtClean="0">
              <a:solidFill>
                <a:schemeClr val="tx1"/>
              </a:solidFill>
              <a:effectLst/>
              <a:latin typeface="Arial" charset="0"/>
              <a:ea typeface="+mn-ea"/>
              <a:cs typeface="+mn-cs"/>
            </a:endParaRPr>
          </a:p>
          <a:p>
            <a:pPr marL="0" marR="0" indent="0" algn="just" defTabSz="914400" rtl="0" eaLnBrk="0" fontAlgn="base" latinLnBrk="0" hangingPunct="0">
              <a:lnSpc>
                <a:spcPct val="100000"/>
              </a:lnSpc>
              <a:spcBef>
                <a:spcPts val="0"/>
              </a:spcBef>
              <a:spcAft>
                <a:spcPct val="0"/>
              </a:spcAft>
              <a:buClrTx/>
              <a:buSzTx/>
              <a:buFontTx/>
              <a:buNone/>
              <a:tabLst/>
              <a:defRPr/>
            </a:pPr>
            <a:r>
              <a:rPr lang="en-US" sz="1100" kern="1200" dirty="0" smtClean="0">
                <a:solidFill>
                  <a:schemeClr val="tx1"/>
                </a:solidFill>
                <a:effectLst/>
                <a:latin typeface="Arial" charset="0"/>
                <a:ea typeface="+mn-ea"/>
                <a:cs typeface="+mn-cs"/>
              </a:rPr>
              <a:t>For more details</a:t>
            </a:r>
            <a:r>
              <a:rPr lang="en-US" sz="1100" kern="1200" baseline="0" dirty="0" smtClean="0">
                <a:solidFill>
                  <a:schemeClr val="tx1"/>
                </a:solidFill>
                <a:effectLst/>
                <a:latin typeface="Arial" charset="0"/>
                <a:ea typeface="+mn-ea"/>
                <a:cs typeface="+mn-cs"/>
              </a:rPr>
              <a:t> on the Paper vs. Plastic and other life cycle “debates”, see:</a:t>
            </a:r>
          </a:p>
          <a:p>
            <a:pPr marL="0" marR="0" indent="0" algn="just" defTabSz="914400" rtl="0" eaLnBrk="0" fontAlgn="base" latinLnBrk="0" hangingPunct="0">
              <a:lnSpc>
                <a:spcPct val="100000"/>
              </a:lnSpc>
              <a:spcBef>
                <a:spcPts val="0"/>
              </a:spcBef>
              <a:spcAft>
                <a:spcPct val="0"/>
              </a:spcAft>
              <a:buClrTx/>
              <a:buSzTx/>
              <a:buFontTx/>
              <a:buNone/>
              <a:tabLst/>
              <a:defRPr/>
            </a:pPr>
            <a:endParaRPr lang="en-US" sz="1100" kern="1200" baseline="0" dirty="0" smtClean="0">
              <a:solidFill>
                <a:schemeClr val="tx1"/>
              </a:solidFill>
              <a:effectLst/>
              <a:latin typeface="Arial" charset="0"/>
              <a:ea typeface="+mn-ea"/>
              <a:cs typeface="+mn-cs"/>
            </a:endParaRPr>
          </a:p>
          <a:p>
            <a:pPr marL="0" marR="0" indent="0" algn="just" defTabSz="914400" rtl="0" eaLnBrk="0" fontAlgn="base" latinLnBrk="0" hangingPunct="0">
              <a:lnSpc>
                <a:spcPct val="100000"/>
              </a:lnSpc>
              <a:spcBef>
                <a:spcPts val="0"/>
              </a:spcBef>
              <a:spcAft>
                <a:spcPct val="0"/>
              </a:spcAft>
              <a:buClrTx/>
              <a:buSzTx/>
              <a:buFontTx/>
              <a:buNone/>
              <a:tabLst/>
              <a:defRPr/>
            </a:pPr>
            <a:r>
              <a:rPr lang="en-US" sz="1100" kern="1200" dirty="0" smtClean="0">
                <a:solidFill>
                  <a:schemeClr val="tx1"/>
                </a:solidFill>
                <a:latin typeface="Arial" charset="0"/>
                <a:ea typeface="+mn-ea"/>
                <a:cs typeface="+mn-cs"/>
              </a:rPr>
              <a:t>Allen, D.T. and D.R. </a:t>
            </a:r>
            <a:r>
              <a:rPr lang="en-US" sz="1100" kern="1200" dirty="0" err="1" smtClean="0">
                <a:solidFill>
                  <a:schemeClr val="tx1"/>
                </a:solidFill>
                <a:latin typeface="Arial" charset="0"/>
                <a:ea typeface="+mn-ea"/>
                <a:cs typeface="+mn-cs"/>
              </a:rPr>
              <a:t>Shonnard</a:t>
            </a:r>
            <a:r>
              <a:rPr lang="en-US" sz="1100" kern="1200" dirty="0" smtClean="0">
                <a:solidFill>
                  <a:schemeClr val="tx1"/>
                </a:solidFill>
                <a:latin typeface="Arial" charset="0"/>
                <a:ea typeface="+mn-ea"/>
                <a:cs typeface="+mn-cs"/>
              </a:rPr>
              <a:t> (2012): “Sustainable Engineering – Concepts, Designs and Case Studies”, Prentice Hall, Upper Saddle River, NJ.</a:t>
            </a:r>
          </a:p>
          <a:p>
            <a:pPr marL="0" marR="0" indent="0" algn="just" defTabSz="914400" rtl="0" eaLnBrk="0" fontAlgn="base" latinLnBrk="0" hangingPunct="0">
              <a:lnSpc>
                <a:spcPct val="100000"/>
              </a:lnSpc>
              <a:spcBef>
                <a:spcPts val="0"/>
              </a:spcBef>
              <a:spcAft>
                <a:spcPct val="0"/>
              </a:spcAft>
              <a:buClrTx/>
              <a:buSzTx/>
              <a:buFontTx/>
              <a:buNone/>
              <a:tabLst/>
              <a:defRPr/>
            </a:pPr>
            <a:endParaRPr lang="en-US" sz="1100" kern="1200" dirty="0" smtClean="0">
              <a:solidFill>
                <a:schemeClr val="tx1"/>
              </a:solidFill>
              <a:effectLst/>
              <a:latin typeface="Arial" charset="0"/>
              <a:ea typeface="+mn-ea"/>
              <a:cs typeface="+mn-cs"/>
            </a:endParaRPr>
          </a:p>
          <a:p>
            <a:endParaRPr lang="en-US" dirty="0"/>
          </a:p>
        </p:txBody>
      </p:sp>
      <p:sp>
        <p:nvSpPr>
          <p:cNvPr id="6" name="Slide Number Placeholder 5"/>
          <p:cNvSpPr>
            <a:spLocks noGrp="1"/>
          </p:cNvSpPr>
          <p:nvPr>
            <p:ph type="sldNum" sz="quarter" idx="12"/>
          </p:nvPr>
        </p:nvSpPr>
        <p:spPr/>
        <p:txBody>
          <a:bodyPr/>
          <a:lstStyle/>
          <a:p>
            <a:pPr>
              <a:defRPr/>
            </a:pPr>
            <a:fld id="{290EDB39-A221-402E-BD79-3813CF467D20}" type="slidenum">
              <a:rPr lang="da-DK" smtClean="0"/>
              <a:pPr>
                <a:defRPr/>
              </a:pPr>
              <a:t>53</a:t>
            </a:fld>
            <a:endParaRPr lang="da-DK"/>
          </a:p>
        </p:txBody>
      </p:sp>
      <p:sp>
        <p:nvSpPr>
          <p:cNvPr id="8" name="Header Placeholder 7"/>
          <p:cNvSpPr>
            <a:spLocks noGrp="1"/>
          </p:cNvSpPr>
          <p:nvPr>
            <p:ph type="hdr" sz="quarter" idx="13"/>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9" name="Footer Placeholder 8"/>
          <p:cNvSpPr>
            <a:spLocks noGrp="1"/>
          </p:cNvSpPr>
          <p:nvPr>
            <p:ph type="ftr" sz="quarter" idx="14"/>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195130407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569913"/>
            <a:ext cx="5819775" cy="4365625"/>
          </a:xfrm>
        </p:spPr>
      </p:sp>
      <p:sp>
        <p:nvSpPr>
          <p:cNvPr id="3" name="Notes Placeholder 2"/>
          <p:cNvSpPr>
            <a:spLocks noGrp="1"/>
          </p:cNvSpPr>
          <p:nvPr>
            <p:ph type="body" idx="1"/>
          </p:nvPr>
        </p:nvSpPr>
        <p:spPr/>
        <p:txBody>
          <a:bodyPr>
            <a:normAutofit/>
          </a:bodyPr>
          <a:lstStyle/>
          <a:p>
            <a:r>
              <a:rPr lang="en-US" dirty="0" smtClean="0"/>
              <a:t>This looks</a:t>
            </a:r>
            <a:r>
              <a:rPr lang="en-US" baseline="0" dirty="0" smtClean="0"/>
              <a:t> simple – it’s not!  The basics, though, are easy to understand.  The life cycle inventory is simply the sum of everything that goes into and out of the process for manufacturing a product.  When we tally up all these inputs and outputs for all the raw materials that go into our product, including transportation, and the emissions that are generated from our product, including transportation and use and disposal by the consumer, we have the life cycle inventory.  As you can imagine this is an enormous undertaking, and getting the data we need is sometimes a challenge.</a:t>
            </a:r>
          </a:p>
          <a:p>
            <a:endParaRPr lang="en-US" baseline="0" dirty="0" smtClean="0"/>
          </a:p>
          <a:p>
            <a:r>
              <a:rPr lang="en-US" baseline="0" dirty="0" smtClean="0"/>
              <a:t>This is why it’s important to limit the scope to keep the problem manageable.</a:t>
            </a:r>
            <a:endParaRPr lang="en-US" dirty="0"/>
          </a:p>
        </p:txBody>
      </p:sp>
      <p:sp>
        <p:nvSpPr>
          <p:cNvPr id="5" name="Slide Number Placeholder 4"/>
          <p:cNvSpPr>
            <a:spLocks noGrp="1"/>
          </p:cNvSpPr>
          <p:nvPr>
            <p:ph type="sldNum" sz="quarter" idx="11"/>
          </p:nvPr>
        </p:nvSpPr>
        <p:spPr/>
        <p:txBody>
          <a:bodyPr/>
          <a:lstStyle/>
          <a:p>
            <a:pPr>
              <a:defRPr/>
            </a:pPr>
            <a:fld id="{290EDB39-A221-402E-BD79-3813CF467D20}" type="slidenum">
              <a:rPr lang="da-DK" smtClean="0"/>
              <a:pPr>
                <a:defRPr/>
              </a:pPr>
              <a:t>54</a:t>
            </a:fld>
            <a:endParaRPr lang="da-DK"/>
          </a:p>
        </p:txBody>
      </p:sp>
      <p:sp>
        <p:nvSpPr>
          <p:cNvPr id="7" name="Header Placeholder 6"/>
          <p:cNvSpPr>
            <a:spLocks noGrp="1"/>
          </p:cNvSpPr>
          <p:nvPr>
            <p:ph type="hdr" sz="quarter" idx="12"/>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8" name="Footer Placeholder 7"/>
          <p:cNvSpPr>
            <a:spLocks noGrp="1"/>
          </p:cNvSpPr>
          <p:nvPr>
            <p:ph type="ftr" sz="quarter" idx="13"/>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141199197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569913"/>
            <a:ext cx="5819775" cy="4365625"/>
          </a:xfrm>
        </p:spPr>
      </p:sp>
      <p:sp>
        <p:nvSpPr>
          <p:cNvPr id="3" name="Notes Placeholder 2"/>
          <p:cNvSpPr>
            <a:spLocks noGrp="1"/>
          </p:cNvSpPr>
          <p:nvPr>
            <p:ph type="body" idx="1"/>
          </p:nvPr>
        </p:nvSpPr>
        <p:spPr/>
        <p:txBody>
          <a:bodyPr>
            <a:normAutofit/>
          </a:bodyPr>
          <a:lstStyle/>
          <a:p>
            <a:r>
              <a:rPr lang="en-US" dirty="0" smtClean="0"/>
              <a:t>As usual, this comes down to our common themes of decision making and engineering judgment.</a:t>
            </a:r>
            <a:endParaRPr lang="en-US" dirty="0"/>
          </a:p>
        </p:txBody>
      </p:sp>
      <p:sp>
        <p:nvSpPr>
          <p:cNvPr id="5" name="Slide Number Placeholder 4"/>
          <p:cNvSpPr>
            <a:spLocks noGrp="1"/>
          </p:cNvSpPr>
          <p:nvPr>
            <p:ph type="sldNum" sz="quarter" idx="11"/>
          </p:nvPr>
        </p:nvSpPr>
        <p:spPr/>
        <p:txBody>
          <a:bodyPr/>
          <a:lstStyle/>
          <a:p>
            <a:pPr>
              <a:defRPr/>
            </a:pPr>
            <a:fld id="{290EDB39-A221-402E-BD79-3813CF467D20}" type="slidenum">
              <a:rPr lang="da-DK" smtClean="0"/>
              <a:pPr>
                <a:defRPr/>
              </a:pPr>
              <a:t>55</a:t>
            </a:fld>
            <a:endParaRPr lang="da-DK"/>
          </a:p>
        </p:txBody>
      </p:sp>
      <p:sp>
        <p:nvSpPr>
          <p:cNvPr id="7" name="Header Placeholder 6"/>
          <p:cNvSpPr>
            <a:spLocks noGrp="1"/>
          </p:cNvSpPr>
          <p:nvPr>
            <p:ph type="hdr" sz="quarter" idx="12"/>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8" name="Footer Placeholder 7"/>
          <p:cNvSpPr>
            <a:spLocks noGrp="1"/>
          </p:cNvSpPr>
          <p:nvPr>
            <p:ph type="ftr" sz="quarter" idx="13"/>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121938725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569913"/>
            <a:ext cx="5819775" cy="4365625"/>
          </a:xfrm>
        </p:spPr>
      </p:sp>
      <p:sp>
        <p:nvSpPr>
          <p:cNvPr id="3" name="Notes Placeholder 2"/>
          <p:cNvSpPr>
            <a:spLocks noGrp="1"/>
          </p:cNvSpPr>
          <p:nvPr>
            <p:ph type="body" idx="1"/>
          </p:nvPr>
        </p:nvSpPr>
        <p:spPr/>
        <p:txBody>
          <a:bodyPr>
            <a:normAutofit/>
          </a:bodyPr>
          <a:lstStyle/>
          <a:p>
            <a:r>
              <a:rPr lang="en-US" dirty="0" smtClean="0"/>
              <a:t>But at what cost???  This is the primary problem with a detailed LCA.  This is a large,</a:t>
            </a:r>
            <a:r>
              <a:rPr lang="en-US" baseline="0" dirty="0" smtClean="0"/>
              <a:t> </a:t>
            </a:r>
            <a:r>
              <a:rPr lang="en-US" dirty="0" smtClean="0"/>
              <a:t>costly</a:t>
            </a:r>
            <a:r>
              <a:rPr lang="en-US" baseline="0" dirty="0" smtClean="0"/>
              <a:t> and </a:t>
            </a:r>
            <a:r>
              <a:rPr lang="en-US" baseline="0" smtClean="0"/>
              <a:t>time consuming </a:t>
            </a:r>
            <a:r>
              <a:rPr lang="en-US" smtClean="0"/>
              <a:t>undertaking</a:t>
            </a:r>
            <a:r>
              <a:rPr lang="en-US" dirty="0" smtClean="0"/>
              <a:t>, especially when uncertainty is taken into</a:t>
            </a:r>
            <a:r>
              <a:rPr lang="en-US" baseline="0" dirty="0" smtClean="0"/>
              <a:t> account.</a:t>
            </a:r>
            <a:endParaRPr lang="en-US" dirty="0"/>
          </a:p>
        </p:txBody>
      </p:sp>
      <p:sp>
        <p:nvSpPr>
          <p:cNvPr id="5" name="Slide Number Placeholder 4"/>
          <p:cNvSpPr>
            <a:spLocks noGrp="1"/>
          </p:cNvSpPr>
          <p:nvPr>
            <p:ph type="sldNum" sz="quarter" idx="11"/>
          </p:nvPr>
        </p:nvSpPr>
        <p:spPr/>
        <p:txBody>
          <a:bodyPr/>
          <a:lstStyle/>
          <a:p>
            <a:pPr>
              <a:defRPr/>
            </a:pPr>
            <a:fld id="{290EDB39-A221-402E-BD79-3813CF467D20}" type="slidenum">
              <a:rPr lang="da-DK" smtClean="0"/>
              <a:pPr>
                <a:defRPr/>
              </a:pPr>
              <a:t>56</a:t>
            </a:fld>
            <a:endParaRPr lang="da-DK"/>
          </a:p>
        </p:txBody>
      </p:sp>
      <p:sp>
        <p:nvSpPr>
          <p:cNvPr id="7" name="Header Placeholder 6"/>
          <p:cNvSpPr>
            <a:spLocks noGrp="1"/>
          </p:cNvSpPr>
          <p:nvPr>
            <p:ph type="hdr" sz="quarter" idx="12"/>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8" name="Footer Placeholder 7"/>
          <p:cNvSpPr>
            <a:spLocks noGrp="1"/>
          </p:cNvSpPr>
          <p:nvPr>
            <p:ph type="ftr" sz="quarter" idx="13"/>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3053154087"/>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569913"/>
            <a:ext cx="5819775" cy="4365625"/>
          </a:xfrm>
        </p:spPr>
      </p:sp>
      <p:sp>
        <p:nvSpPr>
          <p:cNvPr id="3" name="Notes Placeholder 2"/>
          <p:cNvSpPr>
            <a:spLocks noGrp="1"/>
          </p:cNvSpPr>
          <p:nvPr>
            <p:ph type="body" idx="1"/>
          </p:nvPr>
        </p:nvSpPr>
        <p:spPr/>
        <p:txBody>
          <a:bodyPr>
            <a:normAutofit/>
          </a:bodyPr>
          <a:lstStyle/>
          <a:p>
            <a:r>
              <a:rPr lang="en-US" dirty="0" smtClean="0"/>
              <a:t>Inherently Safe Design is one of the 12 Principles of Green Chemistry, as described earlier.</a:t>
            </a:r>
            <a:endParaRPr lang="en-US" dirty="0"/>
          </a:p>
        </p:txBody>
      </p:sp>
      <p:sp>
        <p:nvSpPr>
          <p:cNvPr id="5" name="Slide Number Placeholder 4"/>
          <p:cNvSpPr>
            <a:spLocks noGrp="1"/>
          </p:cNvSpPr>
          <p:nvPr>
            <p:ph type="sldNum" sz="quarter" idx="11"/>
          </p:nvPr>
        </p:nvSpPr>
        <p:spPr/>
        <p:txBody>
          <a:bodyPr/>
          <a:lstStyle/>
          <a:p>
            <a:pPr>
              <a:defRPr/>
            </a:pPr>
            <a:fld id="{290EDB39-A221-402E-BD79-3813CF467D20}" type="slidenum">
              <a:rPr lang="da-DK" smtClean="0"/>
              <a:pPr>
                <a:defRPr/>
              </a:pPr>
              <a:t>57</a:t>
            </a:fld>
            <a:endParaRPr lang="da-DK"/>
          </a:p>
        </p:txBody>
      </p:sp>
      <p:sp>
        <p:nvSpPr>
          <p:cNvPr id="7" name="Header Placeholder 6"/>
          <p:cNvSpPr>
            <a:spLocks noGrp="1"/>
          </p:cNvSpPr>
          <p:nvPr>
            <p:ph type="hdr" sz="quarter" idx="12"/>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8" name="Footer Placeholder 7"/>
          <p:cNvSpPr>
            <a:spLocks noGrp="1"/>
          </p:cNvSpPr>
          <p:nvPr>
            <p:ph type="ftr" sz="quarter" idx="13"/>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156315133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p:txBody>
          <a:bodyPr/>
          <a:lstStyle>
            <a:lvl1pPr eaLnBrk="0" hangingPunct="0">
              <a:defRPr>
                <a:solidFill>
                  <a:schemeClr val="tx1"/>
                </a:solidFill>
                <a:latin typeface="Arial" charset="0"/>
              </a:defRPr>
            </a:lvl1pPr>
            <a:lvl2pPr marL="742885" indent="-285725" eaLnBrk="0" hangingPunct="0">
              <a:defRPr>
                <a:solidFill>
                  <a:schemeClr val="tx1"/>
                </a:solidFill>
                <a:latin typeface="Arial" charset="0"/>
              </a:defRPr>
            </a:lvl2pPr>
            <a:lvl3pPr marL="1142900" indent="-228580" eaLnBrk="0" hangingPunct="0">
              <a:defRPr>
                <a:solidFill>
                  <a:schemeClr val="tx1"/>
                </a:solidFill>
                <a:latin typeface="Arial" charset="0"/>
              </a:defRPr>
            </a:lvl3pPr>
            <a:lvl4pPr marL="1600060" indent="-228580" eaLnBrk="0" hangingPunct="0">
              <a:defRPr>
                <a:solidFill>
                  <a:schemeClr val="tx1"/>
                </a:solidFill>
                <a:latin typeface="Arial" charset="0"/>
              </a:defRPr>
            </a:lvl4pPr>
            <a:lvl5pPr marL="2057220" indent="-228580" eaLnBrk="0" hangingPunct="0">
              <a:defRPr>
                <a:solidFill>
                  <a:schemeClr val="tx1"/>
                </a:solidFill>
                <a:latin typeface="Arial" charset="0"/>
              </a:defRPr>
            </a:lvl5pPr>
            <a:lvl6pPr marL="2514380" indent="-228580" eaLnBrk="0" fontAlgn="base" hangingPunct="0">
              <a:spcBef>
                <a:spcPct val="0"/>
              </a:spcBef>
              <a:spcAft>
                <a:spcPct val="0"/>
              </a:spcAft>
              <a:defRPr>
                <a:solidFill>
                  <a:schemeClr val="tx1"/>
                </a:solidFill>
                <a:latin typeface="Arial" charset="0"/>
              </a:defRPr>
            </a:lvl6pPr>
            <a:lvl7pPr marL="2971540" indent="-228580" eaLnBrk="0" fontAlgn="base" hangingPunct="0">
              <a:spcBef>
                <a:spcPct val="0"/>
              </a:spcBef>
              <a:spcAft>
                <a:spcPct val="0"/>
              </a:spcAft>
              <a:defRPr>
                <a:solidFill>
                  <a:schemeClr val="tx1"/>
                </a:solidFill>
                <a:latin typeface="Arial" charset="0"/>
              </a:defRPr>
            </a:lvl7pPr>
            <a:lvl8pPr marL="3428700" indent="-228580" eaLnBrk="0" fontAlgn="base" hangingPunct="0">
              <a:spcBef>
                <a:spcPct val="0"/>
              </a:spcBef>
              <a:spcAft>
                <a:spcPct val="0"/>
              </a:spcAft>
              <a:defRPr>
                <a:solidFill>
                  <a:schemeClr val="tx1"/>
                </a:solidFill>
                <a:latin typeface="Arial" charset="0"/>
              </a:defRPr>
            </a:lvl8pPr>
            <a:lvl9pPr marL="3885861" indent="-228580" eaLnBrk="0" fontAlgn="base" hangingPunct="0">
              <a:spcBef>
                <a:spcPct val="0"/>
              </a:spcBef>
              <a:spcAft>
                <a:spcPct val="0"/>
              </a:spcAft>
              <a:defRPr>
                <a:solidFill>
                  <a:schemeClr val="tx1"/>
                </a:solidFill>
                <a:latin typeface="Arial" charset="0"/>
              </a:defRPr>
            </a:lvl9pPr>
          </a:lstStyle>
          <a:p>
            <a:fld id="{1AC290DF-A627-406D-BDF9-A05B09E2450D}" type="slidenum">
              <a:rPr lang="da-DK" smtClean="0"/>
              <a:pPr/>
              <a:t>58</a:t>
            </a:fld>
            <a:endParaRPr lang="da-DK" smtClean="0"/>
          </a:p>
        </p:txBody>
      </p:sp>
      <p:sp>
        <p:nvSpPr>
          <p:cNvPr id="7" name="Slide Image Placeholder 6"/>
          <p:cNvSpPr>
            <a:spLocks noGrp="1" noRot="1" noChangeAspect="1"/>
          </p:cNvSpPr>
          <p:nvPr>
            <p:ph type="sldImg"/>
          </p:nvPr>
        </p:nvSpPr>
        <p:spPr>
          <a:xfrm>
            <a:off x="755650" y="569913"/>
            <a:ext cx="5819775" cy="4365625"/>
          </a:xfrm>
        </p:spPr>
      </p:sp>
      <p:sp>
        <p:nvSpPr>
          <p:cNvPr id="8" name="Notes Placeholder 7"/>
          <p:cNvSpPr>
            <a:spLocks noGrp="1"/>
          </p:cNvSpPr>
          <p:nvPr>
            <p:ph type="body" idx="1"/>
          </p:nvPr>
        </p:nvSpPr>
        <p:spPr/>
        <p:txBody>
          <a:bodyPr/>
          <a:lstStyle/>
          <a:p>
            <a:r>
              <a:rPr lang="en-US" dirty="0" smtClean="0"/>
              <a:t>We’ll answer this question by taking a look at a design heuristic called Inherently Safe Process Design.</a:t>
            </a:r>
          </a:p>
          <a:p>
            <a:endParaRPr lang="en-US" dirty="0"/>
          </a:p>
          <a:p>
            <a:pPr eaLnBrk="1" hangingPunct="1"/>
            <a:r>
              <a:rPr lang="en-US" dirty="0"/>
              <a:t>For more information, see:</a:t>
            </a:r>
          </a:p>
          <a:p>
            <a:pPr eaLnBrk="1" hangingPunct="1"/>
            <a:endParaRPr lang="en-US" dirty="0"/>
          </a:p>
          <a:p>
            <a:pPr eaLnBrk="1" hangingPunct="1">
              <a:defRPr/>
            </a:pPr>
            <a:r>
              <a:rPr lang="en-US" dirty="0">
                <a:ea typeface="Calibri" pitchFamily="34" charset="0"/>
                <a:cs typeface="Calibri" pitchFamily="34" charset="0"/>
              </a:rPr>
              <a:t>T. </a:t>
            </a:r>
            <a:r>
              <a:rPr lang="en-US" dirty="0" err="1">
                <a:ea typeface="Calibri" pitchFamily="34" charset="0"/>
                <a:cs typeface="Calibri" pitchFamily="34" charset="0"/>
              </a:rPr>
              <a:t>Kletz</a:t>
            </a:r>
            <a:r>
              <a:rPr lang="en-US" dirty="0">
                <a:ea typeface="Calibri" pitchFamily="34" charset="0"/>
                <a:cs typeface="Calibri" pitchFamily="34" charset="0"/>
              </a:rPr>
              <a:t>, </a:t>
            </a:r>
            <a:r>
              <a:rPr lang="en-US" i="1" dirty="0">
                <a:ea typeface="Calibri" pitchFamily="34" charset="0"/>
                <a:cs typeface="Calibri" pitchFamily="34" charset="0"/>
              </a:rPr>
              <a:t>Process Plants: A Handbook for Inherently Safety Design</a:t>
            </a:r>
            <a:r>
              <a:rPr lang="en-US" dirty="0">
                <a:ea typeface="Calibri" pitchFamily="34" charset="0"/>
                <a:cs typeface="Calibri" pitchFamily="34" charset="0"/>
              </a:rPr>
              <a:t>, Taylor and Francis, 1998.</a:t>
            </a:r>
          </a:p>
          <a:p>
            <a:endParaRPr lang="en-US" dirty="0"/>
          </a:p>
        </p:txBody>
      </p:sp>
      <p:sp>
        <p:nvSpPr>
          <p:cNvPr id="9" name="Header Placeholder 8"/>
          <p:cNvSpPr>
            <a:spLocks noGrp="1"/>
          </p:cNvSpPr>
          <p:nvPr>
            <p:ph type="hdr" sz="quarter" idx="11"/>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10" name="Footer Placeholder 9"/>
          <p:cNvSpPr>
            <a:spLocks noGrp="1"/>
          </p:cNvSpPr>
          <p:nvPr>
            <p:ph type="ftr" sz="quarter" idx="12"/>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1508177219"/>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885" indent="-285725" eaLnBrk="0" hangingPunct="0">
              <a:defRPr>
                <a:solidFill>
                  <a:schemeClr val="tx1"/>
                </a:solidFill>
                <a:latin typeface="Arial" charset="0"/>
              </a:defRPr>
            </a:lvl2pPr>
            <a:lvl3pPr marL="1142900" indent="-228580" eaLnBrk="0" hangingPunct="0">
              <a:defRPr>
                <a:solidFill>
                  <a:schemeClr val="tx1"/>
                </a:solidFill>
                <a:latin typeface="Arial" charset="0"/>
              </a:defRPr>
            </a:lvl3pPr>
            <a:lvl4pPr marL="1600060" indent="-228580" eaLnBrk="0" hangingPunct="0">
              <a:defRPr>
                <a:solidFill>
                  <a:schemeClr val="tx1"/>
                </a:solidFill>
                <a:latin typeface="Arial" charset="0"/>
              </a:defRPr>
            </a:lvl4pPr>
            <a:lvl5pPr marL="2057220" indent="-228580" eaLnBrk="0" hangingPunct="0">
              <a:defRPr>
                <a:solidFill>
                  <a:schemeClr val="tx1"/>
                </a:solidFill>
                <a:latin typeface="Arial" charset="0"/>
              </a:defRPr>
            </a:lvl5pPr>
            <a:lvl6pPr marL="2514380" indent="-228580" eaLnBrk="0" fontAlgn="base" hangingPunct="0">
              <a:spcBef>
                <a:spcPct val="0"/>
              </a:spcBef>
              <a:spcAft>
                <a:spcPct val="0"/>
              </a:spcAft>
              <a:defRPr>
                <a:solidFill>
                  <a:schemeClr val="tx1"/>
                </a:solidFill>
                <a:latin typeface="Arial" charset="0"/>
              </a:defRPr>
            </a:lvl6pPr>
            <a:lvl7pPr marL="2971540" indent="-228580" eaLnBrk="0" fontAlgn="base" hangingPunct="0">
              <a:spcBef>
                <a:spcPct val="0"/>
              </a:spcBef>
              <a:spcAft>
                <a:spcPct val="0"/>
              </a:spcAft>
              <a:defRPr>
                <a:solidFill>
                  <a:schemeClr val="tx1"/>
                </a:solidFill>
                <a:latin typeface="Arial" charset="0"/>
              </a:defRPr>
            </a:lvl7pPr>
            <a:lvl8pPr marL="3428700" indent="-228580" eaLnBrk="0" fontAlgn="base" hangingPunct="0">
              <a:spcBef>
                <a:spcPct val="0"/>
              </a:spcBef>
              <a:spcAft>
                <a:spcPct val="0"/>
              </a:spcAft>
              <a:defRPr>
                <a:solidFill>
                  <a:schemeClr val="tx1"/>
                </a:solidFill>
                <a:latin typeface="Arial" charset="0"/>
              </a:defRPr>
            </a:lvl8pPr>
            <a:lvl9pPr marL="3885861" indent="-228580" eaLnBrk="0" fontAlgn="base" hangingPunct="0">
              <a:spcBef>
                <a:spcPct val="0"/>
              </a:spcBef>
              <a:spcAft>
                <a:spcPct val="0"/>
              </a:spcAft>
              <a:defRPr>
                <a:solidFill>
                  <a:schemeClr val="tx1"/>
                </a:solidFill>
                <a:latin typeface="Arial" charset="0"/>
              </a:defRPr>
            </a:lvl9pPr>
          </a:lstStyle>
          <a:p>
            <a:pPr eaLnBrk="1" hangingPunct="1"/>
            <a:fld id="{9C820917-4917-47D8-B8BD-034959A006DA}" type="slidenum">
              <a:rPr lang="da-DK" smtClean="0"/>
              <a:pPr eaLnBrk="1" hangingPunct="1"/>
              <a:t>59</a:t>
            </a:fld>
            <a:endParaRPr lang="da-DK" smtClean="0"/>
          </a:p>
        </p:txBody>
      </p:sp>
      <p:sp>
        <p:nvSpPr>
          <p:cNvPr id="15363" name="Rectangle 2"/>
          <p:cNvSpPr>
            <a:spLocks noGrp="1" noRot="1" noChangeAspect="1" noChangeArrowheads="1" noTextEdit="1"/>
          </p:cNvSpPr>
          <p:nvPr>
            <p:ph type="sldImg"/>
          </p:nvPr>
        </p:nvSpPr>
        <p:spPr>
          <a:xfrm>
            <a:off x="755650" y="569913"/>
            <a:ext cx="5819775" cy="4365625"/>
          </a:xfrm>
          <a:ln/>
        </p:spPr>
      </p:sp>
      <p:sp>
        <p:nvSpPr>
          <p:cNvPr id="153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It’s important to point out that and inherently safe</a:t>
            </a:r>
            <a:r>
              <a:rPr lang="en-US" baseline="0" dirty="0" smtClean="0"/>
              <a:t> process does not necessarily pose a lower risk that a “traditional” process.  The difference is that a traditional process required additional </a:t>
            </a:r>
            <a:r>
              <a:rPr lang="en-US" b="1" i="1" baseline="0" dirty="0" smtClean="0"/>
              <a:t>independent protection layers </a:t>
            </a:r>
            <a:r>
              <a:rPr lang="en-US" baseline="0" dirty="0" smtClean="0"/>
              <a:t>to mitigate potential process upsets.  Both the inherently safe and traditional processes can achieve the same level risk, however, the inherently safe process is simpler and often less expensive than the traditional process.  Additionally, upkeep, maintenance and testing requirements are much lower for the inherently safe process.</a:t>
            </a:r>
          </a:p>
          <a:p>
            <a:pPr eaLnBrk="1" hangingPunct="1"/>
            <a:endParaRPr lang="en-US" baseline="0" dirty="0" smtClean="0"/>
          </a:p>
          <a:p>
            <a:pPr eaLnBrk="1" hangingPunct="1"/>
            <a:r>
              <a:rPr lang="en-US" baseline="0" dirty="0" smtClean="0"/>
              <a:t>Students often struggle with understanding the difference between Hazard and Risk.  A good example is travel in a commercial jet.  This activity is extremely hazardous, because a catastrophic failure at 35,000 feet is not survivable.  However, this jet travel is extremely low risk, due to the safeguards used by both the manufacturers and the airlines.</a:t>
            </a:r>
            <a:endParaRPr lang="en-US" dirty="0" smtClean="0"/>
          </a:p>
        </p:txBody>
      </p:sp>
      <p:sp>
        <p:nvSpPr>
          <p:cNvPr id="4" name="Header Placeholder 3"/>
          <p:cNvSpPr>
            <a:spLocks noGrp="1"/>
          </p:cNvSpPr>
          <p:nvPr>
            <p:ph type="hdr" sz="quarter" idx="11"/>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5" name="Footer Placeholder 4"/>
          <p:cNvSpPr>
            <a:spLocks noGrp="1"/>
          </p:cNvSpPr>
          <p:nvPr>
            <p:ph type="ftr" sz="quarter" idx="12"/>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1371252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569913"/>
            <a:ext cx="5819775" cy="4365625"/>
          </a:xfrm>
        </p:spPr>
      </p:sp>
      <p:sp>
        <p:nvSpPr>
          <p:cNvPr id="3" name="Notes Placeholder 2"/>
          <p:cNvSpPr>
            <a:spLocks noGrp="1"/>
          </p:cNvSpPr>
          <p:nvPr>
            <p:ph type="body" idx="1"/>
          </p:nvPr>
        </p:nvSpPr>
        <p:spPr/>
        <p:txBody>
          <a:bodyPr/>
          <a:lstStyle/>
          <a:p>
            <a:r>
              <a:rPr lang="en-US" dirty="0" smtClean="0"/>
              <a:t>In sustainability, we often</a:t>
            </a:r>
            <a:r>
              <a:rPr lang="en-US" baseline="0" dirty="0" smtClean="0"/>
              <a:t> talk about the “Triple Bottom Line” of Economics, Society and the Environment.  Our goal in sustainable product and process design is therefore is to develop products and processes that are optimized to consider each of these goals.</a:t>
            </a:r>
          </a:p>
          <a:p>
            <a:endParaRPr lang="en-US" baseline="0" dirty="0" smtClean="0"/>
          </a:p>
          <a:p>
            <a:r>
              <a:rPr lang="en-US" baseline="0" dirty="0" smtClean="0"/>
              <a:t>Even if we don’t achieve peak performance in any one single aspect, our designs are optimized to get the highest performance when considering all three.</a:t>
            </a:r>
            <a:endParaRPr lang="en-US" dirty="0"/>
          </a:p>
        </p:txBody>
      </p:sp>
      <p:sp>
        <p:nvSpPr>
          <p:cNvPr id="5" name="Slide Number Placeholder 4"/>
          <p:cNvSpPr>
            <a:spLocks noGrp="1"/>
          </p:cNvSpPr>
          <p:nvPr>
            <p:ph type="sldNum" sz="quarter" idx="11"/>
          </p:nvPr>
        </p:nvSpPr>
        <p:spPr/>
        <p:txBody>
          <a:bodyPr/>
          <a:lstStyle/>
          <a:p>
            <a:pPr>
              <a:defRPr/>
            </a:pPr>
            <a:fld id="{290EDB39-A221-402E-BD79-3813CF467D20}" type="slidenum">
              <a:rPr lang="da-DK" smtClean="0"/>
              <a:pPr>
                <a:defRPr/>
              </a:pPr>
              <a:t>6</a:t>
            </a:fld>
            <a:endParaRPr lang="da-DK"/>
          </a:p>
        </p:txBody>
      </p:sp>
      <p:sp>
        <p:nvSpPr>
          <p:cNvPr id="7" name="Header Placeholder 6"/>
          <p:cNvSpPr>
            <a:spLocks noGrp="1"/>
          </p:cNvSpPr>
          <p:nvPr>
            <p:ph type="hdr" sz="quarter" idx="12"/>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8" name="Footer Placeholder 7"/>
          <p:cNvSpPr>
            <a:spLocks noGrp="1"/>
          </p:cNvSpPr>
          <p:nvPr>
            <p:ph type="ftr" sz="quarter" idx="13"/>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163898545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885" indent="-285725" eaLnBrk="0" hangingPunct="0">
              <a:defRPr>
                <a:solidFill>
                  <a:schemeClr val="tx1"/>
                </a:solidFill>
                <a:latin typeface="Arial" charset="0"/>
              </a:defRPr>
            </a:lvl2pPr>
            <a:lvl3pPr marL="1142900" indent="-228580" eaLnBrk="0" hangingPunct="0">
              <a:defRPr>
                <a:solidFill>
                  <a:schemeClr val="tx1"/>
                </a:solidFill>
                <a:latin typeface="Arial" charset="0"/>
              </a:defRPr>
            </a:lvl3pPr>
            <a:lvl4pPr marL="1600060" indent="-228580" eaLnBrk="0" hangingPunct="0">
              <a:defRPr>
                <a:solidFill>
                  <a:schemeClr val="tx1"/>
                </a:solidFill>
                <a:latin typeface="Arial" charset="0"/>
              </a:defRPr>
            </a:lvl4pPr>
            <a:lvl5pPr marL="2057220" indent="-228580" eaLnBrk="0" hangingPunct="0">
              <a:defRPr>
                <a:solidFill>
                  <a:schemeClr val="tx1"/>
                </a:solidFill>
                <a:latin typeface="Arial" charset="0"/>
              </a:defRPr>
            </a:lvl5pPr>
            <a:lvl6pPr marL="2514380" indent="-228580" eaLnBrk="0" fontAlgn="base" hangingPunct="0">
              <a:spcBef>
                <a:spcPct val="0"/>
              </a:spcBef>
              <a:spcAft>
                <a:spcPct val="0"/>
              </a:spcAft>
              <a:defRPr>
                <a:solidFill>
                  <a:schemeClr val="tx1"/>
                </a:solidFill>
                <a:latin typeface="Arial" charset="0"/>
              </a:defRPr>
            </a:lvl6pPr>
            <a:lvl7pPr marL="2971540" indent="-228580" eaLnBrk="0" fontAlgn="base" hangingPunct="0">
              <a:spcBef>
                <a:spcPct val="0"/>
              </a:spcBef>
              <a:spcAft>
                <a:spcPct val="0"/>
              </a:spcAft>
              <a:defRPr>
                <a:solidFill>
                  <a:schemeClr val="tx1"/>
                </a:solidFill>
                <a:latin typeface="Arial" charset="0"/>
              </a:defRPr>
            </a:lvl7pPr>
            <a:lvl8pPr marL="3428700" indent="-228580" eaLnBrk="0" fontAlgn="base" hangingPunct="0">
              <a:spcBef>
                <a:spcPct val="0"/>
              </a:spcBef>
              <a:spcAft>
                <a:spcPct val="0"/>
              </a:spcAft>
              <a:defRPr>
                <a:solidFill>
                  <a:schemeClr val="tx1"/>
                </a:solidFill>
                <a:latin typeface="Arial" charset="0"/>
              </a:defRPr>
            </a:lvl8pPr>
            <a:lvl9pPr marL="3885861" indent="-228580" eaLnBrk="0" fontAlgn="base" hangingPunct="0">
              <a:spcBef>
                <a:spcPct val="0"/>
              </a:spcBef>
              <a:spcAft>
                <a:spcPct val="0"/>
              </a:spcAft>
              <a:defRPr>
                <a:solidFill>
                  <a:schemeClr val="tx1"/>
                </a:solidFill>
                <a:latin typeface="Arial" charset="0"/>
              </a:defRPr>
            </a:lvl9pPr>
          </a:lstStyle>
          <a:p>
            <a:pPr eaLnBrk="1" hangingPunct="1"/>
            <a:fld id="{7A825357-270D-448E-9FF4-36E58429BE4C}" type="slidenum">
              <a:rPr lang="da-DK" smtClean="0"/>
              <a:pPr eaLnBrk="1" hangingPunct="1"/>
              <a:t>60</a:t>
            </a:fld>
            <a:endParaRPr lang="da-DK" smtClean="0"/>
          </a:p>
        </p:txBody>
      </p:sp>
      <p:sp>
        <p:nvSpPr>
          <p:cNvPr id="16387" name="Rectangle 2"/>
          <p:cNvSpPr>
            <a:spLocks noGrp="1" noRot="1" noChangeAspect="1" noChangeArrowheads="1" noTextEdit="1"/>
          </p:cNvSpPr>
          <p:nvPr>
            <p:ph type="sldImg"/>
          </p:nvPr>
        </p:nvSpPr>
        <p:spPr>
          <a:xfrm>
            <a:off x="755650" y="569913"/>
            <a:ext cx="5819775" cy="4365625"/>
          </a:xfrm>
          <a:ln/>
        </p:spPr>
      </p:sp>
      <p:sp>
        <p:nvSpPr>
          <p:cNvPr id="163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These are often difficult to implement in existing processes.  That’s why it is important to be</a:t>
            </a:r>
            <a:r>
              <a:rPr lang="en-US" baseline="0" dirty="0" smtClean="0"/>
              <a:t> thinking about inherently safe process design during the conceptual phase of process design.  Remember, it is at the earliest stages of design where the process engineer has the greatest influence on the final process performance – from and economic and environmental perspective.</a:t>
            </a:r>
          </a:p>
          <a:p>
            <a:pPr eaLnBrk="1" hangingPunct="1"/>
            <a:endParaRPr lang="en-US" baseline="0" dirty="0" smtClean="0"/>
          </a:p>
          <a:p>
            <a:pPr eaLnBrk="1" hangingPunct="1"/>
            <a:r>
              <a:rPr lang="en-US" baseline="0" dirty="0" smtClean="0"/>
              <a:t>Again,</a:t>
            </a:r>
            <a:r>
              <a:rPr lang="en-US" dirty="0" smtClean="0"/>
              <a:t> f</a:t>
            </a:r>
            <a:r>
              <a:rPr lang="en-US" baseline="0" dirty="0" smtClean="0"/>
              <a:t>or more information, see:</a:t>
            </a:r>
          </a:p>
          <a:p>
            <a:pPr eaLnBrk="1" hangingPunct="1"/>
            <a:endParaRPr lang="en-US" baseline="0"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b="0" dirty="0" smtClean="0">
                <a:ea typeface="Calibri" pitchFamily="34" charset="0"/>
                <a:cs typeface="Calibri" pitchFamily="34" charset="0"/>
              </a:rPr>
              <a:t>T. </a:t>
            </a:r>
            <a:r>
              <a:rPr lang="en-US" sz="1200" b="0" dirty="0" err="1" smtClean="0">
                <a:ea typeface="Calibri" pitchFamily="34" charset="0"/>
                <a:cs typeface="Calibri" pitchFamily="34" charset="0"/>
              </a:rPr>
              <a:t>Kletz</a:t>
            </a:r>
            <a:r>
              <a:rPr lang="en-US" sz="1200" b="0" dirty="0" smtClean="0">
                <a:ea typeface="Calibri" pitchFamily="34" charset="0"/>
                <a:cs typeface="Calibri" pitchFamily="34" charset="0"/>
              </a:rPr>
              <a:t>, </a:t>
            </a:r>
            <a:r>
              <a:rPr lang="en-US" sz="1200" b="0" i="1" dirty="0" smtClean="0">
                <a:ea typeface="Calibri" pitchFamily="34" charset="0"/>
                <a:cs typeface="Calibri" pitchFamily="34" charset="0"/>
              </a:rPr>
              <a:t>Process Plants: A Handbook for Inherently Safety Design</a:t>
            </a:r>
            <a:r>
              <a:rPr lang="en-US" sz="1200" b="0" dirty="0" smtClean="0">
                <a:ea typeface="Calibri" pitchFamily="34" charset="0"/>
                <a:cs typeface="Calibri" pitchFamily="34" charset="0"/>
              </a:rPr>
              <a:t>, Taylor and Francis, 1998.</a:t>
            </a:r>
          </a:p>
          <a:p>
            <a:pPr eaLnBrk="1" hangingPunct="1"/>
            <a:endParaRPr lang="en-US" dirty="0" smtClean="0"/>
          </a:p>
        </p:txBody>
      </p:sp>
      <p:sp>
        <p:nvSpPr>
          <p:cNvPr id="4" name="Header Placeholder 3"/>
          <p:cNvSpPr>
            <a:spLocks noGrp="1"/>
          </p:cNvSpPr>
          <p:nvPr>
            <p:ph type="hdr" sz="quarter" idx="11"/>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5" name="Footer Placeholder 4"/>
          <p:cNvSpPr>
            <a:spLocks noGrp="1"/>
          </p:cNvSpPr>
          <p:nvPr>
            <p:ph type="ftr" sz="quarter" idx="12"/>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2795699306"/>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885" indent="-285725" eaLnBrk="0" hangingPunct="0">
              <a:defRPr>
                <a:solidFill>
                  <a:schemeClr val="tx1"/>
                </a:solidFill>
                <a:latin typeface="Arial" charset="0"/>
              </a:defRPr>
            </a:lvl2pPr>
            <a:lvl3pPr marL="1142900" indent="-228580" eaLnBrk="0" hangingPunct="0">
              <a:defRPr>
                <a:solidFill>
                  <a:schemeClr val="tx1"/>
                </a:solidFill>
                <a:latin typeface="Arial" charset="0"/>
              </a:defRPr>
            </a:lvl3pPr>
            <a:lvl4pPr marL="1600060" indent="-228580" eaLnBrk="0" hangingPunct="0">
              <a:defRPr>
                <a:solidFill>
                  <a:schemeClr val="tx1"/>
                </a:solidFill>
                <a:latin typeface="Arial" charset="0"/>
              </a:defRPr>
            </a:lvl4pPr>
            <a:lvl5pPr marL="2057220" indent="-228580" eaLnBrk="0" hangingPunct="0">
              <a:defRPr>
                <a:solidFill>
                  <a:schemeClr val="tx1"/>
                </a:solidFill>
                <a:latin typeface="Arial" charset="0"/>
              </a:defRPr>
            </a:lvl5pPr>
            <a:lvl6pPr marL="2514380" indent="-228580" eaLnBrk="0" fontAlgn="base" hangingPunct="0">
              <a:spcBef>
                <a:spcPct val="0"/>
              </a:spcBef>
              <a:spcAft>
                <a:spcPct val="0"/>
              </a:spcAft>
              <a:defRPr>
                <a:solidFill>
                  <a:schemeClr val="tx1"/>
                </a:solidFill>
                <a:latin typeface="Arial" charset="0"/>
              </a:defRPr>
            </a:lvl6pPr>
            <a:lvl7pPr marL="2971540" indent="-228580" eaLnBrk="0" fontAlgn="base" hangingPunct="0">
              <a:spcBef>
                <a:spcPct val="0"/>
              </a:spcBef>
              <a:spcAft>
                <a:spcPct val="0"/>
              </a:spcAft>
              <a:defRPr>
                <a:solidFill>
                  <a:schemeClr val="tx1"/>
                </a:solidFill>
                <a:latin typeface="Arial" charset="0"/>
              </a:defRPr>
            </a:lvl7pPr>
            <a:lvl8pPr marL="3428700" indent="-228580" eaLnBrk="0" fontAlgn="base" hangingPunct="0">
              <a:spcBef>
                <a:spcPct val="0"/>
              </a:spcBef>
              <a:spcAft>
                <a:spcPct val="0"/>
              </a:spcAft>
              <a:defRPr>
                <a:solidFill>
                  <a:schemeClr val="tx1"/>
                </a:solidFill>
                <a:latin typeface="Arial" charset="0"/>
              </a:defRPr>
            </a:lvl8pPr>
            <a:lvl9pPr marL="3885861" indent="-228580" eaLnBrk="0" fontAlgn="base" hangingPunct="0">
              <a:spcBef>
                <a:spcPct val="0"/>
              </a:spcBef>
              <a:spcAft>
                <a:spcPct val="0"/>
              </a:spcAft>
              <a:defRPr>
                <a:solidFill>
                  <a:schemeClr val="tx1"/>
                </a:solidFill>
                <a:latin typeface="Arial" charset="0"/>
              </a:defRPr>
            </a:lvl9pPr>
          </a:lstStyle>
          <a:p>
            <a:pPr eaLnBrk="1" hangingPunct="1"/>
            <a:fld id="{3427C5D1-0272-4FD2-B675-EF294FCA175D}" type="slidenum">
              <a:rPr lang="da-DK" smtClean="0"/>
              <a:pPr eaLnBrk="1" hangingPunct="1"/>
              <a:t>61</a:t>
            </a:fld>
            <a:endParaRPr lang="da-DK" smtClean="0"/>
          </a:p>
        </p:txBody>
      </p:sp>
      <p:sp>
        <p:nvSpPr>
          <p:cNvPr id="17411" name="Rectangle 2"/>
          <p:cNvSpPr>
            <a:spLocks noGrp="1" noRot="1" noChangeAspect="1" noChangeArrowheads="1" noTextEdit="1"/>
          </p:cNvSpPr>
          <p:nvPr>
            <p:ph type="sldImg"/>
          </p:nvPr>
        </p:nvSpPr>
        <p:spPr>
          <a:xfrm>
            <a:off x="755650" y="569913"/>
            <a:ext cx="5819775" cy="4365625"/>
          </a:xfrm>
          <a:ln/>
        </p:spPr>
      </p:sp>
      <p:sp>
        <p:nvSpPr>
          <p:cNvPr id="174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This illustration describes a typical process for breaking a propanol – water azeotrope using hexane as an entrainer.  This process is technologically effective, but introduces a large quantity of a flammable material – hexane.  In addition, the Azeotrope</a:t>
            </a:r>
            <a:r>
              <a:rPr lang="en-US" baseline="0" dirty="0" smtClean="0"/>
              <a:t> column is much larger due to the presence of hexane in the system.</a:t>
            </a:r>
          </a:p>
          <a:p>
            <a:pPr eaLnBrk="1" hangingPunct="1"/>
            <a:endParaRPr lang="en-US" baseline="0" dirty="0" smtClean="0"/>
          </a:p>
          <a:p>
            <a:pPr eaLnBrk="1" hangingPunct="1"/>
            <a:r>
              <a:rPr lang="en-US" baseline="0" dirty="0" smtClean="0"/>
              <a:t>For further background on this process, please refer to:</a:t>
            </a:r>
          </a:p>
          <a:p>
            <a:pPr eaLnBrk="1" hangingPunct="1"/>
            <a:endParaRPr lang="en-US" baseline="0" dirty="0" smtClean="0"/>
          </a:p>
          <a:p>
            <a:pPr marL="0" marR="0" lvl="0" indent="0" algn="l" defTabSz="914400" rtl="0" eaLnBrk="1" fontAlgn="base" latinLnBrk="0" hangingPunct="1">
              <a:lnSpc>
                <a:spcPct val="100000"/>
              </a:lnSpc>
              <a:spcBef>
                <a:spcPct val="30000"/>
              </a:spcBef>
              <a:spcAft>
                <a:spcPct val="0"/>
              </a:spcAft>
              <a:buClrTx/>
              <a:buSzTx/>
              <a:buFontTx/>
              <a:buNone/>
              <a:tabLst/>
              <a:defRPr/>
            </a:pPr>
            <a:r>
              <a:rPr lang="en-US" sz="1200" kern="1200" dirty="0" smtClean="0">
                <a:solidFill>
                  <a:schemeClr val="tx1"/>
                </a:solidFill>
                <a:effectLst/>
                <a:latin typeface="Arial" charset="0"/>
                <a:ea typeface="+mn-ea"/>
                <a:cs typeface="+mn-cs"/>
              </a:rPr>
              <a:t>Seay, J.R. and J. Gish (2010): “A Sustainable Design Project for the Process Separations Class”, </a:t>
            </a:r>
            <a:r>
              <a:rPr lang="en-US" sz="1200" i="1" kern="1200" dirty="0" smtClean="0">
                <a:solidFill>
                  <a:schemeClr val="tx1"/>
                </a:solidFill>
                <a:effectLst/>
                <a:latin typeface="Arial" charset="0"/>
                <a:ea typeface="+mn-ea"/>
                <a:cs typeface="+mn-cs"/>
              </a:rPr>
              <a:t>Center for Sustainable Engineering Electronic Library</a:t>
            </a:r>
            <a:r>
              <a:rPr lang="en-US" sz="1200" kern="1200" dirty="0" smtClean="0">
                <a:solidFill>
                  <a:schemeClr val="tx1"/>
                </a:solidFill>
                <a:effectLst/>
                <a:latin typeface="Arial" charset="0"/>
                <a:ea typeface="+mn-ea"/>
                <a:cs typeface="+mn-cs"/>
              </a:rPr>
              <a:t>, Online Publication </a:t>
            </a:r>
            <a:r>
              <a:rPr lang="en-US" sz="1200" u="sng" kern="1200" dirty="0" smtClean="0">
                <a:solidFill>
                  <a:schemeClr val="tx1"/>
                </a:solidFill>
                <a:effectLst/>
                <a:latin typeface="Arial" charset="0"/>
                <a:ea typeface="+mn-ea"/>
                <a:cs typeface="+mn-cs"/>
                <a:hlinkClick r:id="rId3"/>
              </a:rPr>
              <a:t>www.engineeringpathway.com</a:t>
            </a:r>
            <a:r>
              <a:rPr lang="en-US" sz="1200" kern="1200" dirty="0" smtClean="0">
                <a:solidFill>
                  <a:schemeClr val="tx1"/>
                </a:solidFill>
                <a:effectLst/>
                <a:latin typeface="Arial" charset="0"/>
                <a:ea typeface="+mn-ea"/>
                <a:cs typeface="+mn-cs"/>
              </a:rPr>
              <a:t>. </a:t>
            </a:r>
          </a:p>
          <a:p>
            <a:pPr eaLnBrk="1" hangingPunct="1"/>
            <a:endParaRPr lang="en-US" dirty="0" smtClean="0"/>
          </a:p>
        </p:txBody>
      </p:sp>
      <p:sp>
        <p:nvSpPr>
          <p:cNvPr id="4" name="Header Placeholder 3"/>
          <p:cNvSpPr>
            <a:spLocks noGrp="1"/>
          </p:cNvSpPr>
          <p:nvPr>
            <p:ph type="hdr" sz="quarter" idx="11"/>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5" name="Footer Placeholder 4"/>
          <p:cNvSpPr>
            <a:spLocks noGrp="1"/>
          </p:cNvSpPr>
          <p:nvPr>
            <p:ph type="ftr" sz="quarter" idx="12"/>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2649239082"/>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885" indent="-285725" eaLnBrk="0" hangingPunct="0">
              <a:defRPr>
                <a:solidFill>
                  <a:schemeClr val="tx1"/>
                </a:solidFill>
                <a:latin typeface="Arial" charset="0"/>
              </a:defRPr>
            </a:lvl2pPr>
            <a:lvl3pPr marL="1142900" indent="-228580" eaLnBrk="0" hangingPunct="0">
              <a:defRPr>
                <a:solidFill>
                  <a:schemeClr val="tx1"/>
                </a:solidFill>
                <a:latin typeface="Arial" charset="0"/>
              </a:defRPr>
            </a:lvl3pPr>
            <a:lvl4pPr marL="1600060" indent="-228580" eaLnBrk="0" hangingPunct="0">
              <a:defRPr>
                <a:solidFill>
                  <a:schemeClr val="tx1"/>
                </a:solidFill>
                <a:latin typeface="Arial" charset="0"/>
              </a:defRPr>
            </a:lvl4pPr>
            <a:lvl5pPr marL="2057220" indent="-228580" eaLnBrk="0" hangingPunct="0">
              <a:defRPr>
                <a:solidFill>
                  <a:schemeClr val="tx1"/>
                </a:solidFill>
                <a:latin typeface="Arial" charset="0"/>
              </a:defRPr>
            </a:lvl5pPr>
            <a:lvl6pPr marL="2514380" indent="-228580" eaLnBrk="0" fontAlgn="base" hangingPunct="0">
              <a:spcBef>
                <a:spcPct val="0"/>
              </a:spcBef>
              <a:spcAft>
                <a:spcPct val="0"/>
              </a:spcAft>
              <a:defRPr>
                <a:solidFill>
                  <a:schemeClr val="tx1"/>
                </a:solidFill>
                <a:latin typeface="Arial" charset="0"/>
              </a:defRPr>
            </a:lvl6pPr>
            <a:lvl7pPr marL="2971540" indent="-228580" eaLnBrk="0" fontAlgn="base" hangingPunct="0">
              <a:spcBef>
                <a:spcPct val="0"/>
              </a:spcBef>
              <a:spcAft>
                <a:spcPct val="0"/>
              </a:spcAft>
              <a:defRPr>
                <a:solidFill>
                  <a:schemeClr val="tx1"/>
                </a:solidFill>
                <a:latin typeface="Arial" charset="0"/>
              </a:defRPr>
            </a:lvl7pPr>
            <a:lvl8pPr marL="3428700" indent="-228580" eaLnBrk="0" fontAlgn="base" hangingPunct="0">
              <a:spcBef>
                <a:spcPct val="0"/>
              </a:spcBef>
              <a:spcAft>
                <a:spcPct val="0"/>
              </a:spcAft>
              <a:defRPr>
                <a:solidFill>
                  <a:schemeClr val="tx1"/>
                </a:solidFill>
                <a:latin typeface="Arial" charset="0"/>
              </a:defRPr>
            </a:lvl8pPr>
            <a:lvl9pPr marL="3885861" indent="-228580" eaLnBrk="0" fontAlgn="base" hangingPunct="0">
              <a:spcBef>
                <a:spcPct val="0"/>
              </a:spcBef>
              <a:spcAft>
                <a:spcPct val="0"/>
              </a:spcAft>
              <a:defRPr>
                <a:solidFill>
                  <a:schemeClr val="tx1"/>
                </a:solidFill>
                <a:latin typeface="Arial" charset="0"/>
              </a:defRPr>
            </a:lvl9pPr>
          </a:lstStyle>
          <a:p>
            <a:pPr eaLnBrk="1" hangingPunct="1"/>
            <a:fld id="{F573753A-2B2C-4F92-9FD9-70A70C02F926}" type="slidenum">
              <a:rPr lang="da-DK" smtClean="0"/>
              <a:pPr eaLnBrk="1" hangingPunct="1"/>
              <a:t>62</a:t>
            </a:fld>
            <a:endParaRPr lang="da-DK" smtClean="0"/>
          </a:p>
        </p:txBody>
      </p:sp>
      <p:sp>
        <p:nvSpPr>
          <p:cNvPr id="18435" name="Rectangle 2"/>
          <p:cNvSpPr>
            <a:spLocks noGrp="1" noRot="1" noChangeAspect="1" noChangeArrowheads="1" noTextEdit="1"/>
          </p:cNvSpPr>
          <p:nvPr>
            <p:ph type="sldImg"/>
          </p:nvPr>
        </p:nvSpPr>
        <p:spPr>
          <a:xfrm>
            <a:off x="755650" y="569913"/>
            <a:ext cx="5819775" cy="4365625"/>
          </a:xfrm>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Note that there are many other potential risks.  As a students exercise, brainstorm as many additional “what if…?” scenarios as you can.</a:t>
            </a:r>
          </a:p>
          <a:p>
            <a:pPr eaLnBrk="1" hangingPunct="1"/>
            <a:endParaRPr lang="en-US" dirty="0" smtClean="0"/>
          </a:p>
          <a:p>
            <a:pPr eaLnBrk="1" hangingPunct="1"/>
            <a:r>
              <a:rPr lang="en-US" dirty="0" smtClean="0"/>
              <a:t>For</a:t>
            </a:r>
            <a:r>
              <a:rPr lang="en-US" baseline="0" dirty="0" smtClean="0"/>
              <a:t> further reading on tools for hazard assessment, refer to:</a:t>
            </a:r>
          </a:p>
          <a:p>
            <a:pPr eaLnBrk="1" hangingPunct="1"/>
            <a:endParaRPr lang="en-US" dirty="0" smtClean="0"/>
          </a:p>
          <a:p>
            <a:pPr marL="228600" indent="-228600">
              <a:spcBef>
                <a:spcPts val="0"/>
              </a:spcBef>
              <a:buFont typeface="Arial" pitchFamily="34" charset="0"/>
              <a:buChar char="•"/>
            </a:pPr>
            <a:r>
              <a:rPr lang="en-US" sz="1200" b="0" dirty="0" smtClean="0"/>
              <a:t>Environmental Protection Agency, Process Hazard Analysis, 40 CFR 68.67, 2005.</a:t>
            </a:r>
          </a:p>
          <a:p>
            <a:pPr marL="228600" indent="-228600">
              <a:spcBef>
                <a:spcPts val="0"/>
              </a:spcBef>
              <a:buFont typeface="Arial" pitchFamily="34" charset="0"/>
              <a:buChar char="•"/>
            </a:pPr>
            <a:r>
              <a:rPr lang="en-US" sz="1200" b="0" dirty="0" smtClean="0"/>
              <a:t>Occupational Safety and Health </a:t>
            </a:r>
            <a:r>
              <a:rPr lang="en-US" sz="1200" b="0" dirty="0" smtClean="0">
                <a:ea typeface="Calibri" pitchFamily="34" charset="0"/>
                <a:cs typeface="Calibri" pitchFamily="34" charset="0"/>
              </a:rPr>
              <a:t>Administration, </a:t>
            </a:r>
            <a:r>
              <a:rPr lang="en-US" sz="1200" b="0" i="1" dirty="0" smtClean="0">
                <a:ea typeface="Calibri" pitchFamily="34" charset="0"/>
                <a:cs typeface="Calibri" pitchFamily="34" charset="0"/>
              </a:rPr>
              <a:t>Process Safety Management of Highly Hazardous Chemicals</a:t>
            </a:r>
            <a:r>
              <a:rPr lang="en-US" sz="1200" b="0" dirty="0" smtClean="0">
                <a:ea typeface="Calibri" pitchFamily="34" charset="0"/>
                <a:cs typeface="Calibri" pitchFamily="34" charset="0"/>
              </a:rPr>
              <a:t>, 29 CFR 1910.119, 2005.</a:t>
            </a:r>
          </a:p>
          <a:p>
            <a:pPr marL="225425" indent="-225425" eaLnBrk="1" hangingPunct="1">
              <a:spcBef>
                <a:spcPts val="0"/>
              </a:spcBef>
              <a:buFont typeface="Arial" pitchFamily="34" charset="0"/>
              <a:buChar char="•"/>
            </a:pPr>
            <a:r>
              <a:rPr lang="en-US" sz="1200" b="0" dirty="0" smtClean="0">
                <a:ea typeface="Calibri" pitchFamily="34" charset="0"/>
                <a:cs typeface="Calibri" pitchFamily="34" charset="0"/>
              </a:rPr>
              <a:t>Center for Chemical Process Safety, </a:t>
            </a:r>
            <a:r>
              <a:rPr lang="en-US" sz="1200" b="0" i="1" dirty="0" smtClean="0">
                <a:ea typeface="Calibri" pitchFamily="34" charset="0"/>
                <a:cs typeface="Calibri" pitchFamily="34" charset="0"/>
              </a:rPr>
              <a:t>Layer of Protection Analysis – Simplified Process Risk Assessment</a:t>
            </a:r>
            <a:r>
              <a:rPr lang="en-US" sz="1200" b="0" dirty="0" smtClean="0">
                <a:ea typeface="Calibri" pitchFamily="34" charset="0"/>
                <a:cs typeface="Calibri" pitchFamily="34" charset="0"/>
              </a:rPr>
              <a:t>, AIChE, 2001.</a:t>
            </a:r>
          </a:p>
          <a:p>
            <a:pPr marL="225425" indent="-225425" eaLnBrk="1" hangingPunct="1">
              <a:spcBef>
                <a:spcPts val="0"/>
              </a:spcBef>
              <a:buFont typeface="Arial" pitchFamily="34" charset="0"/>
              <a:buChar char="•"/>
            </a:pPr>
            <a:r>
              <a:rPr lang="en-US" sz="1200" b="0" dirty="0" smtClean="0">
                <a:ea typeface="Calibri" pitchFamily="34" charset="0"/>
                <a:cs typeface="Calibri" pitchFamily="34" charset="0"/>
              </a:rPr>
              <a:t>Center for Chemical Process Safety, </a:t>
            </a:r>
            <a:r>
              <a:rPr lang="en-US" sz="1200" b="0" i="1" dirty="0" smtClean="0">
                <a:ea typeface="Calibri" pitchFamily="34" charset="0"/>
                <a:cs typeface="Calibri" pitchFamily="34" charset="0"/>
              </a:rPr>
              <a:t>Guidelines for Engineering Design for Process Safety</a:t>
            </a:r>
            <a:r>
              <a:rPr lang="en-US" sz="1200" b="0" dirty="0" smtClean="0">
                <a:ea typeface="Calibri" pitchFamily="34" charset="0"/>
                <a:cs typeface="Calibri" pitchFamily="34" charset="0"/>
              </a:rPr>
              <a:t>, AIChE, 1993.</a:t>
            </a:r>
          </a:p>
          <a:p>
            <a:pPr eaLnBrk="1" hangingPunct="1"/>
            <a:endParaRPr lang="en-US" dirty="0" smtClean="0"/>
          </a:p>
        </p:txBody>
      </p:sp>
      <p:sp>
        <p:nvSpPr>
          <p:cNvPr id="4" name="Header Placeholder 3"/>
          <p:cNvSpPr>
            <a:spLocks noGrp="1"/>
          </p:cNvSpPr>
          <p:nvPr>
            <p:ph type="hdr" sz="quarter" idx="11"/>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5" name="Footer Placeholder 4"/>
          <p:cNvSpPr>
            <a:spLocks noGrp="1"/>
          </p:cNvSpPr>
          <p:nvPr>
            <p:ph type="ftr" sz="quarter" idx="12"/>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3881223952"/>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885" indent="-285725" eaLnBrk="0" hangingPunct="0">
              <a:defRPr>
                <a:solidFill>
                  <a:schemeClr val="tx1"/>
                </a:solidFill>
                <a:latin typeface="Arial" charset="0"/>
              </a:defRPr>
            </a:lvl2pPr>
            <a:lvl3pPr marL="1142900" indent="-228580" eaLnBrk="0" hangingPunct="0">
              <a:defRPr>
                <a:solidFill>
                  <a:schemeClr val="tx1"/>
                </a:solidFill>
                <a:latin typeface="Arial" charset="0"/>
              </a:defRPr>
            </a:lvl3pPr>
            <a:lvl4pPr marL="1600060" indent="-228580" eaLnBrk="0" hangingPunct="0">
              <a:defRPr>
                <a:solidFill>
                  <a:schemeClr val="tx1"/>
                </a:solidFill>
                <a:latin typeface="Arial" charset="0"/>
              </a:defRPr>
            </a:lvl4pPr>
            <a:lvl5pPr marL="2057220" indent="-228580" eaLnBrk="0" hangingPunct="0">
              <a:defRPr>
                <a:solidFill>
                  <a:schemeClr val="tx1"/>
                </a:solidFill>
                <a:latin typeface="Arial" charset="0"/>
              </a:defRPr>
            </a:lvl5pPr>
            <a:lvl6pPr marL="2514380" indent="-228580" eaLnBrk="0" fontAlgn="base" hangingPunct="0">
              <a:spcBef>
                <a:spcPct val="0"/>
              </a:spcBef>
              <a:spcAft>
                <a:spcPct val="0"/>
              </a:spcAft>
              <a:defRPr>
                <a:solidFill>
                  <a:schemeClr val="tx1"/>
                </a:solidFill>
                <a:latin typeface="Arial" charset="0"/>
              </a:defRPr>
            </a:lvl6pPr>
            <a:lvl7pPr marL="2971540" indent="-228580" eaLnBrk="0" fontAlgn="base" hangingPunct="0">
              <a:spcBef>
                <a:spcPct val="0"/>
              </a:spcBef>
              <a:spcAft>
                <a:spcPct val="0"/>
              </a:spcAft>
              <a:defRPr>
                <a:solidFill>
                  <a:schemeClr val="tx1"/>
                </a:solidFill>
                <a:latin typeface="Arial" charset="0"/>
              </a:defRPr>
            </a:lvl7pPr>
            <a:lvl8pPr marL="3428700" indent="-228580" eaLnBrk="0" fontAlgn="base" hangingPunct="0">
              <a:spcBef>
                <a:spcPct val="0"/>
              </a:spcBef>
              <a:spcAft>
                <a:spcPct val="0"/>
              </a:spcAft>
              <a:defRPr>
                <a:solidFill>
                  <a:schemeClr val="tx1"/>
                </a:solidFill>
                <a:latin typeface="Arial" charset="0"/>
              </a:defRPr>
            </a:lvl8pPr>
            <a:lvl9pPr marL="3885861" indent="-228580" eaLnBrk="0" fontAlgn="base" hangingPunct="0">
              <a:spcBef>
                <a:spcPct val="0"/>
              </a:spcBef>
              <a:spcAft>
                <a:spcPct val="0"/>
              </a:spcAft>
              <a:defRPr>
                <a:solidFill>
                  <a:schemeClr val="tx1"/>
                </a:solidFill>
                <a:latin typeface="Arial" charset="0"/>
              </a:defRPr>
            </a:lvl9pPr>
          </a:lstStyle>
          <a:p>
            <a:pPr eaLnBrk="1" hangingPunct="1"/>
            <a:fld id="{7079FB9F-8B11-42BC-9306-99B72DDA5344}" type="slidenum">
              <a:rPr lang="da-DK" smtClean="0"/>
              <a:pPr eaLnBrk="1" hangingPunct="1"/>
              <a:t>63</a:t>
            </a:fld>
            <a:endParaRPr lang="da-DK" smtClean="0"/>
          </a:p>
        </p:txBody>
      </p:sp>
      <p:sp>
        <p:nvSpPr>
          <p:cNvPr id="19459" name="Rectangle 2"/>
          <p:cNvSpPr>
            <a:spLocks noGrp="1" noRot="1" noChangeAspect="1" noChangeArrowheads="1" noTextEdit="1"/>
          </p:cNvSpPr>
          <p:nvPr>
            <p:ph type="sldImg"/>
          </p:nvPr>
        </p:nvSpPr>
        <p:spPr>
          <a:xfrm>
            <a:off x="755650" y="569913"/>
            <a:ext cx="5819775" cy="4365625"/>
          </a:xfrm>
          <a:ln/>
        </p:spPr>
      </p:sp>
      <p:sp>
        <p:nvSpPr>
          <p:cNvPr id="194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In this process, the entrainer vessel is replaced with a pervaporation unit.  This unit utilizes a membrane to move</a:t>
            </a:r>
            <a:r>
              <a:rPr lang="en-US" baseline="0" dirty="0" smtClean="0"/>
              <a:t> the feed beyond the azeotrope composition.  As a result, the hexane is eliminated and the Azeotrope is much smaller.</a:t>
            </a:r>
            <a:endParaRPr lang="en-US" dirty="0" smtClean="0"/>
          </a:p>
        </p:txBody>
      </p:sp>
      <p:sp>
        <p:nvSpPr>
          <p:cNvPr id="4" name="Header Placeholder 3"/>
          <p:cNvSpPr>
            <a:spLocks noGrp="1"/>
          </p:cNvSpPr>
          <p:nvPr>
            <p:ph type="hdr" sz="quarter" idx="11"/>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5" name="Footer Placeholder 4"/>
          <p:cNvSpPr>
            <a:spLocks noGrp="1"/>
          </p:cNvSpPr>
          <p:nvPr>
            <p:ph type="ftr" sz="quarter" idx="12"/>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3798160910"/>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885" indent="-285725" eaLnBrk="0" hangingPunct="0">
              <a:defRPr>
                <a:solidFill>
                  <a:schemeClr val="tx1"/>
                </a:solidFill>
                <a:latin typeface="Arial" charset="0"/>
              </a:defRPr>
            </a:lvl2pPr>
            <a:lvl3pPr marL="1142900" indent="-228580" eaLnBrk="0" hangingPunct="0">
              <a:defRPr>
                <a:solidFill>
                  <a:schemeClr val="tx1"/>
                </a:solidFill>
                <a:latin typeface="Arial" charset="0"/>
              </a:defRPr>
            </a:lvl3pPr>
            <a:lvl4pPr marL="1600060" indent="-228580" eaLnBrk="0" hangingPunct="0">
              <a:defRPr>
                <a:solidFill>
                  <a:schemeClr val="tx1"/>
                </a:solidFill>
                <a:latin typeface="Arial" charset="0"/>
              </a:defRPr>
            </a:lvl4pPr>
            <a:lvl5pPr marL="2057220" indent="-228580" eaLnBrk="0" hangingPunct="0">
              <a:defRPr>
                <a:solidFill>
                  <a:schemeClr val="tx1"/>
                </a:solidFill>
                <a:latin typeface="Arial" charset="0"/>
              </a:defRPr>
            </a:lvl5pPr>
            <a:lvl6pPr marL="2514380" indent="-228580" eaLnBrk="0" fontAlgn="base" hangingPunct="0">
              <a:spcBef>
                <a:spcPct val="0"/>
              </a:spcBef>
              <a:spcAft>
                <a:spcPct val="0"/>
              </a:spcAft>
              <a:defRPr>
                <a:solidFill>
                  <a:schemeClr val="tx1"/>
                </a:solidFill>
                <a:latin typeface="Arial" charset="0"/>
              </a:defRPr>
            </a:lvl6pPr>
            <a:lvl7pPr marL="2971540" indent="-228580" eaLnBrk="0" fontAlgn="base" hangingPunct="0">
              <a:spcBef>
                <a:spcPct val="0"/>
              </a:spcBef>
              <a:spcAft>
                <a:spcPct val="0"/>
              </a:spcAft>
              <a:defRPr>
                <a:solidFill>
                  <a:schemeClr val="tx1"/>
                </a:solidFill>
                <a:latin typeface="Arial" charset="0"/>
              </a:defRPr>
            </a:lvl7pPr>
            <a:lvl8pPr marL="3428700" indent="-228580" eaLnBrk="0" fontAlgn="base" hangingPunct="0">
              <a:spcBef>
                <a:spcPct val="0"/>
              </a:spcBef>
              <a:spcAft>
                <a:spcPct val="0"/>
              </a:spcAft>
              <a:defRPr>
                <a:solidFill>
                  <a:schemeClr val="tx1"/>
                </a:solidFill>
                <a:latin typeface="Arial" charset="0"/>
              </a:defRPr>
            </a:lvl8pPr>
            <a:lvl9pPr marL="3885861" indent="-228580" eaLnBrk="0" fontAlgn="base" hangingPunct="0">
              <a:spcBef>
                <a:spcPct val="0"/>
              </a:spcBef>
              <a:spcAft>
                <a:spcPct val="0"/>
              </a:spcAft>
              <a:defRPr>
                <a:solidFill>
                  <a:schemeClr val="tx1"/>
                </a:solidFill>
                <a:latin typeface="Arial" charset="0"/>
              </a:defRPr>
            </a:lvl9pPr>
          </a:lstStyle>
          <a:p>
            <a:pPr eaLnBrk="1" hangingPunct="1"/>
            <a:fld id="{F8048EF1-CF96-4206-A590-24B33735DCB6}" type="slidenum">
              <a:rPr lang="da-DK" smtClean="0"/>
              <a:pPr eaLnBrk="1" hangingPunct="1"/>
              <a:t>64</a:t>
            </a:fld>
            <a:endParaRPr lang="da-DK" smtClean="0"/>
          </a:p>
        </p:txBody>
      </p:sp>
      <p:sp>
        <p:nvSpPr>
          <p:cNvPr id="20483" name="Rectangle 2"/>
          <p:cNvSpPr>
            <a:spLocks noGrp="1" noRot="1" noChangeAspect="1" noChangeArrowheads="1" noTextEdit="1"/>
          </p:cNvSpPr>
          <p:nvPr>
            <p:ph type="sldImg"/>
          </p:nvPr>
        </p:nvSpPr>
        <p:spPr>
          <a:xfrm>
            <a:off x="755650" y="569913"/>
            <a:ext cx="5819775" cy="4365625"/>
          </a:xfrm>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Looking back at a few upset</a:t>
            </a:r>
            <a:r>
              <a:rPr lang="en-US" baseline="0" dirty="0" smtClean="0"/>
              <a:t> scenarios, the inherently safer process fares better from a safety perspective.  Note – this does not mean that the risk is lower!  Both the traditional and inherently safer process can achieve the same level of risk.  The inherently safer process just requires fewer independent protection layers to mitigate the process hazards.  This often means that the inherently safer process is cheaper to operate.</a:t>
            </a:r>
          </a:p>
          <a:p>
            <a:pPr eaLnBrk="1" hangingPunct="1"/>
            <a:endParaRPr lang="en-US" baseline="0" dirty="0" smtClean="0"/>
          </a:p>
          <a:p>
            <a:pPr eaLnBrk="1" hangingPunct="1"/>
            <a:r>
              <a:rPr lang="en-US" baseline="0" dirty="0" smtClean="0"/>
              <a:t>For further reading refer to:</a:t>
            </a:r>
          </a:p>
          <a:p>
            <a:pPr eaLnBrk="1" hangingPunct="1"/>
            <a:endParaRPr lang="en-US" baseline="0"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b="0" dirty="0" smtClean="0">
                <a:ea typeface="Calibri" pitchFamily="34" charset="0"/>
                <a:cs typeface="Calibri" pitchFamily="34" charset="0"/>
              </a:rPr>
              <a:t>Seay, J. and M. Eden, “Incorporating Risk Assessment and Inherently Safer Design Practices into Chemical Engineering Education”, </a:t>
            </a:r>
            <a:r>
              <a:rPr lang="en-US" sz="1200" b="0" i="1" dirty="0" smtClean="0">
                <a:ea typeface="Calibri" pitchFamily="34" charset="0"/>
                <a:cs typeface="Calibri" pitchFamily="34" charset="0"/>
              </a:rPr>
              <a:t>Journal of Chemical Engineering Education</a:t>
            </a:r>
            <a:r>
              <a:rPr lang="en-US" sz="1200" b="0" dirty="0" smtClean="0">
                <a:ea typeface="Calibri" pitchFamily="34" charset="0"/>
                <a:cs typeface="Calibri" pitchFamily="34" charset="0"/>
              </a:rPr>
              <a:t>, 2008.</a:t>
            </a:r>
            <a:endParaRPr lang="en-US" sz="1200" b="0" dirty="0" smtClean="0"/>
          </a:p>
          <a:p>
            <a:pPr eaLnBrk="1" hangingPunct="1"/>
            <a:endParaRPr lang="en-US" dirty="0" smtClean="0"/>
          </a:p>
        </p:txBody>
      </p:sp>
      <p:sp>
        <p:nvSpPr>
          <p:cNvPr id="4" name="Header Placeholder 3"/>
          <p:cNvSpPr>
            <a:spLocks noGrp="1"/>
          </p:cNvSpPr>
          <p:nvPr>
            <p:ph type="hdr" sz="quarter" idx="11"/>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5" name="Footer Placeholder 4"/>
          <p:cNvSpPr>
            <a:spLocks noGrp="1"/>
          </p:cNvSpPr>
          <p:nvPr>
            <p:ph type="ftr" sz="quarter" idx="12"/>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196879285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569913"/>
            <a:ext cx="5819775" cy="4365625"/>
          </a:xfrm>
        </p:spPr>
      </p:sp>
      <p:sp>
        <p:nvSpPr>
          <p:cNvPr id="3" name="Notes Placeholder 2"/>
          <p:cNvSpPr>
            <a:spLocks noGrp="1"/>
          </p:cNvSpPr>
          <p:nvPr>
            <p:ph type="body" idx="1"/>
          </p:nvPr>
        </p:nvSpPr>
        <p:spPr/>
        <p:txBody>
          <a:bodyPr/>
          <a:lstStyle/>
          <a:p>
            <a:r>
              <a:rPr lang="en-US" dirty="0" smtClean="0"/>
              <a:t>This completes the Green</a:t>
            </a:r>
            <a:r>
              <a:rPr lang="en-US" baseline="0" dirty="0" smtClean="0"/>
              <a:t> Chemistry educational module.  For additional practice and reinforcement, refer to the Inquiry Activity included with this package.</a:t>
            </a:r>
            <a:endParaRPr lang="en-US" dirty="0"/>
          </a:p>
        </p:txBody>
      </p:sp>
      <p:sp>
        <p:nvSpPr>
          <p:cNvPr id="5" name="Slide Number Placeholder 4"/>
          <p:cNvSpPr>
            <a:spLocks noGrp="1"/>
          </p:cNvSpPr>
          <p:nvPr>
            <p:ph type="sldNum" sz="quarter" idx="11"/>
          </p:nvPr>
        </p:nvSpPr>
        <p:spPr/>
        <p:txBody>
          <a:bodyPr/>
          <a:lstStyle/>
          <a:p>
            <a:pPr>
              <a:defRPr/>
            </a:pPr>
            <a:fld id="{290EDB39-A221-402E-BD79-3813CF467D20}" type="slidenum">
              <a:rPr lang="da-DK" smtClean="0"/>
              <a:pPr>
                <a:defRPr/>
              </a:pPr>
              <a:t>65</a:t>
            </a:fld>
            <a:endParaRPr lang="da-DK"/>
          </a:p>
        </p:txBody>
      </p:sp>
      <p:sp>
        <p:nvSpPr>
          <p:cNvPr id="7" name="Header Placeholder 6"/>
          <p:cNvSpPr>
            <a:spLocks noGrp="1"/>
          </p:cNvSpPr>
          <p:nvPr>
            <p:ph type="hdr" sz="quarter" idx="12"/>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8" name="Footer Placeholder 7"/>
          <p:cNvSpPr>
            <a:spLocks noGrp="1"/>
          </p:cNvSpPr>
          <p:nvPr>
            <p:ph type="ftr" sz="quarter" idx="13"/>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2557246400"/>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569913"/>
            <a:ext cx="5819775" cy="4365625"/>
          </a:xfrm>
        </p:spPr>
      </p:sp>
      <p:sp>
        <p:nvSpPr>
          <p:cNvPr id="3" name="Notes Placeholder 2"/>
          <p:cNvSpPr>
            <a:spLocks noGrp="1"/>
          </p:cNvSpPr>
          <p:nvPr>
            <p:ph type="body" idx="1"/>
          </p:nvPr>
        </p:nvSpPr>
        <p:spPr/>
        <p:txBody>
          <a:bodyPr/>
          <a:lstStyle/>
          <a:p>
            <a:endParaRPr lang="en-US"/>
          </a:p>
        </p:txBody>
      </p:sp>
      <p:sp>
        <p:nvSpPr>
          <p:cNvPr id="5" name="Slide Number Placeholder 4"/>
          <p:cNvSpPr>
            <a:spLocks noGrp="1"/>
          </p:cNvSpPr>
          <p:nvPr>
            <p:ph type="sldNum" sz="quarter" idx="11"/>
          </p:nvPr>
        </p:nvSpPr>
        <p:spPr/>
        <p:txBody>
          <a:bodyPr/>
          <a:lstStyle/>
          <a:p>
            <a:pPr>
              <a:defRPr/>
            </a:pPr>
            <a:fld id="{290EDB39-A221-402E-BD79-3813CF467D20}" type="slidenum">
              <a:rPr lang="da-DK" smtClean="0"/>
              <a:pPr>
                <a:defRPr/>
              </a:pPr>
              <a:t>66</a:t>
            </a:fld>
            <a:endParaRPr lang="da-DK"/>
          </a:p>
        </p:txBody>
      </p:sp>
      <p:sp>
        <p:nvSpPr>
          <p:cNvPr id="7" name="Header Placeholder 6"/>
          <p:cNvSpPr>
            <a:spLocks noGrp="1"/>
          </p:cNvSpPr>
          <p:nvPr>
            <p:ph type="hdr" sz="quarter" idx="12"/>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8" name="Footer Placeholder 7"/>
          <p:cNvSpPr>
            <a:spLocks noGrp="1"/>
          </p:cNvSpPr>
          <p:nvPr>
            <p:ph type="ftr" sz="quarter" idx="13"/>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22346299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569913"/>
            <a:ext cx="5819775" cy="4365625"/>
          </a:xfrm>
        </p:spPr>
      </p:sp>
      <p:sp>
        <p:nvSpPr>
          <p:cNvPr id="3" name="Notes Placeholder 2"/>
          <p:cNvSpPr>
            <a:spLocks noGrp="1"/>
          </p:cNvSpPr>
          <p:nvPr>
            <p:ph type="body" idx="1"/>
          </p:nvPr>
        </p:nvSpPr>
        <p:spPr/>
        <p:txBody>
          <a:bodyPr/>
          <a:lstStyle/>
          <a:p>
            <a:r>
              <a:rPr lang="en-US" dirty="0" smtClean="0"/>
              <a:t>Sustainability is really all about optimizing.  Instead of only focusing on one area (bottom line), we consider three.  We know</a:t>
            </a:r>
            <a:r>
              <a:rPr lang="en-US" baseline="0" dirty="0" smtClean="0"/>
              <a:t> that products that aren’t profitable won’t get manufactured and processes that aren’t profitable won’t get built, but in addition to being profitable, we argue that products are processes must not do irreparable harm to the environment and must be beneficial to society.</a:t>
            </a:r>
          </a:p>
          <a:p>
            <a:endParaRPr lang="en-US" baseline="0" dirty="0" smtClean="0"/>
          </a:p>
          <a:p>
            <a:r>
              <a:rPr lang="en-US" baseline="0" dirty="0" smtClean="0"/>
              <a:t>Societal sustainability is harder to quantify.  Clearly people need jobs and the income they provide, but should our health or safety be compromised in the process?  These are the types of questions we have to answer in order to be sustainable.  Throughout this module, we will take a look at some of the engineering tools we have at our disposal to try to answer these questions.   </a:t>
            </a:r>
          </a:p>
          <a:p>
            <a:endParaRPr lang="en-US" baseline="0" dirty="0" smtClean="0"/>
          </a:p>
          <a:p>
            <a:r>
              <a:rPr lang="en-US" baseline="0" dirty="0" smtClean="0"/>
              <a:t>Intergenerational Equity can be a tricky concept.  It doesn’t necessarily mean that we must leave specific resources (like oil) to future generations, but we must leave the capacity for future generations to meet their own needs.</a:t>
            </a:r>
            <a:endParaRPr lang="en-US" dirty="0"/>
          </a:p>
        </p:txBody>
      </p:sp>
      <p:sp>
        <p:nvSpPr>
          <p:cNvPr id="5" name="Slide Number Placeholder 4"/>
          <p:cNvSpPr>
            <a:spLocks noGrp="1"/>
          </p:cNvSpPr>
          <p:nvPr>
            <p:ph type="sldNum" sz="quarter" idx="11"/>
          </p:nvPr>
        </p:nvSpPr>
        <p:spPr/>
        <p:txBody>
          <a:bodyPr/>
          <a:lstStyle/>
          <a:p>
            <a:pPr>
              <a:defRPr/>
            </a:pPr>
            <a:fld id="{290EDB39-A221-402E-BD79-3813CF467D20}" type="slidenum">
              <a:rPr lang="da-DK" smtClean="0"/>
              <a:pPr>
                <a:defRPr/>
              </a:pPr>
              <a:t>7</a:t>
            </a:fld>
            <a:endParaRPr lang="da-DK"/>
          </a:p>
        </p:txBody>
      </p:sp>
      <p:sp>
        <p:nvSpPr>
          <p:cNvPr id="7" name="Header Placeholder 6"/>
          <p:cNvSpPr>
            <a:spLocks noGrp="1"/>
          </p:cNvSpPr>
          <p:nvPr>
            <p:ph type="hdr" sz="quarter" idx="12"/>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8" name="Footer Placeholder 7"/>
          <p:cNvSpPr>
            <a:spLocks noGrp="1"/>
          </p:cNvSpPr>
          <p:nvPr>
            <p:ph type="ftr" sz="quarter" idx="13"/>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11845516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482600"/>
            <a:ext cx="5819775" cy="4365625"/>
          </a:xfrm>
        </p:spPr>
      </p:sp>
      <p:sp>
        <p:nvSpPr>
          <p:cNvPr id="3" name="Notes Placeholder 2"/>
          <p:cNvSpPr>
            <a:spLocks noGrp="1"/>
          </p:cNvSpPr>
          <p:nvPr>
            <p:ph type="body" idx="1"/>
          </p:nvPr>
        </p:nvSpPr>
        <p:spPr/>
        <p:txBody>
          <a:bodyPr/>
          <a:lstStyle/>
          <a:p>
            <a:r>
              <a:rPr lang="en-US" dirty="0" smtClean="0"/>
              <a:t>The fields of Sustainability and Green Engineering are closely related.  Green Engineering is an important part</a:t>
            </a:r>
            <a:r>
              <a:rPr lang="en-US" baseline="0" dirty="0" smtClean="0"/>
              <a:t> of sustainability, however, the goal of sustainable design is find the optimum process and product designs that benefit society and are economically viable, in addition to being environmentally friendly.  </a:t>
            </a:r>
          </a:p>
          <a:p>
            <a:endParaRPr lang="en-US" baseline="0" dirty="0" smtClean="0"/>
          </a:p>
          <a:p>
            <a:r>
              <a:rPr lang="en-US" baseline="0" dirty="0" smtClean="0"/>
              <a:t>A sustainable design is one that provides benefit to all three sectors.</a:t>
            </a:r>
            <a:endParaRPr lang="en-US" dirty="0"/>
          </a:p>
        </p:txBody>
      </p:sp>
      <p:sp>
        <p:nvSpPr>
          <p:cNvPr id="5" name="Slide Number Placeholder 4"/>
          <p:cNvSpPr>
            <a:spLocks noGrp="1"/>
          </p:cNvSpPr>
          <p:nvPr>
            <p:ph type="sldNum" sz="quarter" idx="11"/>
          </p:nvPr>
        </p:nvSpPr>
        <p:spPr/>
        <p:txBody>
          <a:bodyPr/>
          <a:lstStyle/>
          <a:p>
            <a:pPr>
              <a:defRPr/>
            </a:pPr>
            <a:fld id="{290EDB39-A221-402E-BD79-3813CF467D20}" type="slidenum">
              <a:rPr lang="da-DK" smtClean="0"/>
              <a:pPr>
                <a:defRPr/>
              </a:pPr>
              <a:t>8</a:t>
            </a:fld>
            <a:endParaRPr lang="da-DK"/>
          </a:p>
        </p:txBody>
      </p:sp>
      <p:sp>
        <p:nvSpPr>
          <p:cNvPr id="7" name="Header Placeholder 6"/>
          <p:cNvSpPr>
            <a:spLocks noGrp="1"/>
          </p:cNvSpPr>
          <p:nvPr>
            <p:ph type="hdr" sz="quarter" idx="12"/>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8" name="Footer Placeholder 7"/>
          <p:cNvSpPr>
            <a:spLocks noGrp="1"/>
          </p:cNvSpPr>
          <p:nvPr>
            <p:ph type="ftr" sz="quarter" idx="13"/>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6029807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5650" y="569913"/>
            <a:ext cx="5819775" cy="4365625"/>
          </a:xfrm>
        </p:spPr>
      </p:sp>
      <p:sp>
        <p:nvSpPr>
          <p:cNvPr id="3" name="Notes Placeholder 2"/>
          <p:cNvSpPr>
            <a:spLocks noGrp="1"/>
          </p:cNvSpPr>
          <p:nvPr>
            <p:ph type="body" idx="1"/>
          </p:nvPr>
        </p:nvSpPr>
        <p:spPr/>
        <p:txBody>
          <a:bodyPr>
            <a:normAutofit/>
          </a:bodyPr>
          <a:lstStyle/>
          <a:p>
            <a:r>
              <a:rPr lang="en-US" dirty="0" smtClean="0"/>
              <a:t>This section of the module will provide an overview of what green chemistry means, and define the 12 principles of green chemistry.</a:t>
            </a:r>
            <a:endParaRPr lang="en-US" dirty="0"/>
          </a:p>
        </p:txBody>
      </p:sp>
      <p:sp>
        <p:nvSpPr>
          <p:cNvPr id="5" name="Slide Number Placeholder 4"/>
          <p:cNvSpPr>
            <a:spLocks noGrp="1"/>
          </p:cNvSpPr>
          <p:nvPr>
            <p:ph type="sldNum" sz="quarter" idx="11"/>
          </p:nvPr>
        </p:nvSpPr>
        <p:spPr/>
        <p:txBody>
          <a:bodyPr/>
          <a:lstStyle/>
          <a:p>
            <a:pPr>
              <a:defRPr/>
            </a:pPr>
            <a:fld id="{290EDB39-A221-402E-BD79-3813CF467D20}" type="slidenum">
              <a:rPr lang="da-DK" smtClean="0"/>
              <a:pPr>
                <a:defRPr/>
              </a:pPr>
              <a:t>9</a:t>
            </a:fld>
            <a:endParaRPr lang="da-DK"/>
          </a:p>
        </p:txBody>
      </p:sp>
      <p:sp>
        <p:nvSpPr>
          <p:cNvPr id="7" name="Header Placeholder 6"/>
          <p:cNvSpPr>
            <a:spLocks noGrp="1"/>
          </p:cNvSpPr>
          <p:nvPr>
            <p:ph type="hdr" sz="quarter" idx="12"/>
          </p:nvPr>
        </p:nvSpPr>
        <p:spPr/>
        <p:txBody>
          <a:bodyPr/>
          <a:lstStyle/>
          <a:p>
            <a:pPr>
              <a:defRPr/>
            </a:pPr>
            <a:r>
              <a:rPr lang="en-US" b="1" smtClean="0"/>
              <a:t>SMCS Educational Module</a:t>
            </a:r>
          </a:p>
          <a:p>
            <a:pPr>
              <a:defRPr/>
            </a:pPr>
            <a:r>
              <a:rPr lang="en-US" smtClean="0">
                <a:latin typeface="+mn-lt"/>
              </a:rPr>
              <a:t>Application of Green Chemistry to Manufacture Specialty Chemicals from Renewable Resources</a:t>
            </a:r>
          </a:p>
          <a:p>
            <a:pPr>
              <a:defRPr/>
            </a:pPr>
            <a:endParaRPr lang="da-DK" dirty="0"/>
          </a:p>
        </p:txBody>
      </p:sp>
      <p:sp>
        <p:nvSpPr>
          <p:cNvPr id="8" name="Footer Placeholder 7"/>
          <p:cNvSpPr>
            <a:spLocks noGrp="1"/>
          </p:cNvSpPr>
          <p:nvPr>
            <p:ph type="ftr" sz="quarter" idx="13"/>
          </p:nvPr>
        </p:nvSpPr>
        <p:spPr/>
        <p:txBody>
          <a:bodyPr/>
          <a:lstStyle/>
          <a:p>
            <a:pPr>
              <a:defRPr/>
            </a:pPr>
            <a:r>
              <a:rPr lang="da-DK" smtClean="0"/>
              <a:t>Jeffrey R. Seay, PhD, PE -  2013</a:t>
            </a:r>
            <a:endParaRPr lang="da-DK" dirty="0"/>
          </a:p>
        </p:txBody>
      </p:sp>
    </p:spTree>
    <p:extLst>
      <p:ext uri="{BB962C8B-B14F-4D97-AF65-F5344CB8AC3E}">
        <p14:creationId xmlns:p14="http://schemas.microsoft.com/office/powerpoint/2010/main" val="365564549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7" name="Group 6"/>
          <p:cNvGrpSpPr/>
          <p:nvPr userDrawn="1"/>
        </p:nvGrpSpPr>
        <p:grpSpPr>
          <a:xfrm>
            <a:off x="0" y="0"/>
            <a:ext cx="5486401" cy="6858000"/>
            <a:chOff x="0" y="0"/>
            <a:chExt cx="5486401" cy="6858000"/>
          </a:xfrm>
        </p:grpSpPr>
        <p:sp>
          <p:nvSpPr>
            <p:cNvPr id="8" name="Moon 7"/>
            <p:cNvSpPr/>
            <p:nvPr userDrawn="1"/>
          </p:nvSpPr>
          <p:spPr bwMode="auto">
            <a:xfrm>
              <a:off x="1" y="0"/>
              <a:ext cx="5486400" cy="6858000"/>
            </a:xfrm>
            <a:prstGeom prst="moon">
              <a:avLst>
                <a:gd name="adj" fmla="val 42908"/>
              </a:avLst>
            </a:prstGeom>
            <a:solidFill>
              <a:schemeClr val="bg1">
                <a:lumMod val="85000"/>
              </a:schemeClr>
            </a:solidFill>
            <a:ln w="28575" cap="flat" cmpd="sng" algn="ctr">
              <a:solidFill>
                <a:schemeClr val="bg1">
                  <a:lumMod val="8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9" name="Right Triangle 8"/>
            <p:cNvSpPr/>
            <p:nvPr userDrawn="1"/>
          </p:nvSpPr>
          <p:spPr bwMode="auto">
            <a:xfrm>
              <a:off x="0" y="3414409"/>
              <a:ext cx="5107021" cy="3443591"/>
            </a:xfrm>
            <a:prstGeom prst="rtTriangle">
              <a:avLst/>
            </a:prstGeom>
            <a:solidFill>
              <a:schemeClr val="bg1">
                <a:lumMod val="85000"/>
              </a:schemeClr>
            </a:solidFill>
            <a:ln w="28575" cap="flat" cmpd="sng" algn="ctr">
              <a:solidFill>
                <a:schemeClr val="bg1">
                  <a:lumMod val="8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kern="1200" cap="none" normalizeH="0" baseline="0" smtClean="0">
                <a:ln>
                  <a:noFill/>
                </a:ln>
                <a:solidFill>
                  <a:schemeClr val="tx1"/>
                </a:solidFill>
                <a:effectLst/>
                <a:latin typeface="Arial" charset="0"/>
                <a:ea typeface="+mn-ea"/>
                <a:cs typeface="+mn-cs"/>
              </a:endParaRPr>
            </a:p>
          </p:txBody>
        </p:sp>
        <p:sp>
          <p:nvSpPr>
            <p:cNvPr id="10" name="Right Triangle 9"/>
            <p:cNvSpPr/>
            <p:nvPr userDrawn="1"/>
          </p:nvSpPr>
          <p:spPr bwMode="auto">
            <a:xfrm flipV="1">
              <a:off x="0" y="0"/>
              <a:ext cx="5107021" cy="3443591"/>
            </a:xfrm>
            <a:prstGeom prst="rtTriangle">
              <a:avLst/>
            </a:prstGeom>
            <a:solidFill>
              <a:schemeClr val="bg1">
                <a:lumMod val="85000"/>
              </a:schemeClr>
            </a:solidFill>
            <a:ln w="28575" cap="flat" cmpd="sng" algn="ctr">
              <a:solidFill>
                <a:schemeClr val="bg1">
                  <a:lumMod val="8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kern="1200" cap="none" normalizeH="0" baseline="0" smtClean="0">
                <a:ln>
                  <a:noFill/>
                </a:ln>
                <a:solidFill>
                  <a:schemeClr val="tx1"/>
                </a:solidFill>
                <a:effectLst/>
                <a:latin typeface="Arial" charset="0"/>
                <a:ea typeface="+mn-ea"/>
                <a:cs typeface="+mn-cs"/>
              </a:endParaRPr>
            </a:p>
          </p:txBody>
        </p:sp>
      </p:grpSp>
      <p:sp>
        <p:nvSpPr>
          <p:cNvPr id="4" name="Freeform 2"/>
          <p:cNvSpPr>
            <a:spLocks/>
          </p:cNvSpPr>
          <p:nvPr userDrawn="1"/>
        </p:nvSpPr>
        <p:spPr bwMode="auto">
          <a:xfrm>
            <a:off x="0" y="3206522"/>
            <a:ext cx="6654800" cy="1133475"/>
          </a:xfrm>
          <a:custGeom>
            <a:avLst/>
            <a:gdLst>
              <a:gd name="T0" fmla="*/ 13644 w 13989"/>
              <a:gd name="T1" fmla="*/ 2381 h 2381"/>
              <a:gd name="T2" fmla="*/ 13989 w 13989"/>
              <a:gd name="T3" fmla="*/ 1115 h 2381"/>
              <a:gd name="T4" fmla="*/ 13720 w 13989"/>
              <a:gd name="T5" fmla="*/ 0 h 2381"/>
              <a:gd name="T6" fmla="*/ 0 w 13989"/>
              <a:gd name="T7" fmla="*/ 0 h 2381"/>
              <a:gd name="T8" fmla="*/ 0 w 13989"/>
              <a:gd name="T9" fmla="*/ 2381 h 2381"/>
              <a:gd name="T10" fmla="*/ 13644 w 13989"/>
              <a:gd name="T11" fmla="*/ 2381 h 2381"/>
              <a:gd name="T12" fmla="*/ 0 60000 65536"/>
              <a:gd name="T13" fmla="*/ 0 60000 65536"/>
              <a:gd name="T14" fmla="*/ 0 60000 65536"/>
              <a:gd name="T15" fmla="*/ 0 60000 65536"/>
              <a:gd name="T16" fmla="*/ 0 60000 65536"/>
              <a:gd name="T17" fmla="*/ 0 60000 65536"/>
              <a:gd name="T18" fmla="*/ 0 w 13989"/>
              <a:gd name="T19" fmla="*/ 0 h 2381"/>
              <a:gd name="T20" fmla="*/ 13989 w 13989"/>
              <a:gd name="T21" fmla="*/ 2381 h 2381"/>
            </a:gdLst>
            <a:ahLst/>
            <a:cxnLst>
              <a:cxn ang="T12">
                <a:pos x="T0" y="T1"/>
              </a:cxn>
              <a:cxn ang="T13">
                <a:pos x="T2" y="T3"/>
              </a:cxn>
              <a:cxn ang="T14">
                <a:pos x="T4" y="T5"/>
              </a:cxn>
              <a:cxn ang="T15">
                <a:pos x="T6" y="T7"/>
              </a:cxn>
              <a:cxn ang="T16">
                <a:pos x="T8" y="T9"/>
              </a:cxn>
              <a:cxn ang="T17">
                <a:pos x="T10" y="T11"/>
              </a:cxn>
            </a:cxnLst>
            <a:rect l="T18" t="T19" r="T20" b="T21"/>
            <a:pathLst>
              <a:path w="13989" h="2381">
                <a:moveTo>
                  <a:pt x="13644" y="2381"/>
                </a:moveTo>
                <a:cubicBezTo>
                  <a:pt x="13863" y="2009"/>
                  <a:pt x="13989" y="1577"/>
                  <a:pt x="13989" y="1115"/>
                </a:cubicBezTo>
                <a:cubicBezTo>
                  <a:pt x="13989" y="713"/>
                  <a:pt x="13889" y="336"/>
                  <a:pt x="13720" y="0"/>
                </a:cubicBezTo>
                <a:cubicBezTo>
                  <a:pt x="0" y="0"/>
                  <a:pt x="0" y="0"/>
                  <a:pt x="0" y="0"/>
                </a:cubicBezTo>
                <a:cubicBezTo>
                  <a:pt x="0" y="2381"/>
                  <a:pt x="0" y="2381"/>
                  <a:pt x="0" y="2381"/>
                </a:cubicBezTo>
                <a:lnTo>
                  <a:pt x="13644" y="2381"/>
                </a:lnTo>
                <a:close/>
              </a:path>
            </a:pathLst>
          </a:custGeom>
          <a:solidFill>
            <a:srgbClr val="0000FF"/>
          </a:solidFill>
          <a:ln w="28575">
            <a:solidFill>
              <a:srgbClr val="000000"/>
            </a:solidFill>
            <a:round/>
            <a:headEnd/>
            <a:tailEnd/>
          </a:ln>
        </p:spPr>
        <p:txBody>
          <a:bodyPr wrap="none" anchor="ctr"/>
          <a:lstStyle/>
          <a:p>
            <a:pPr algn="l"/>
            <a:endParaRPr lang="en-US" dirty="0"/>
          </a:p>
        </p:txBody>
      </p:sp>
      <p:sp>
        <p:nvSpPr>
          <p:cNvPr id="2" name="Title 1"/>
          <p:cNvSpPr>
            <a:spLocks noGrp="1"/>
          </p:cNvSpPr>
          <p:nvPr>
            <p:ph type="ctrTitle"/>
          </p:nvPr>
        </p:nvSpPr>
        <p:spPr>
          <a:xfrm>
            <a:off x="189688" y="262715"/>
            <a:ext cx="8506839" cy="2616672"/>
          </a:xfrm>
          <a:prstGeom prst="rect">
            <a:avLst/>
          </a:prstGeom>
        </p:spPr>
        <p:txBody>
          <a:bodyPr/>
          <a:lstStyle>
            <a:lvl1pPr>
              <a:defRPr sz="5400">
                <a:solidFill>
                  <a:srgbClr val="0000FF"/>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19270" y="3263083"/>
            <a:ext cx="6400800" cy="1023730"/>
          </a:xfrm>
          <a:prstGeom prst="rect">
            <a:avLst/>
          </a:prstGeom>
        </p:spPr>
        <p:txBody>
          <a:bodyPr/>
          <a:lstStyle>
            <a:lvl1pPr marL="0" indent="0" algn="l">
              <a:buNone/>
              <a:defRPr>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pic>
        <p:nvPicPr>
          <p:cNvPr id="1026" name="Picture 1" descr="D:\Work\Multimedia Resources\COE Blue.png"/>
          <p:cNvPicPr>
            <a:picLocks noChangeAspect="1" noChangeArrowheads="1"/>
          </p:cNvPicPr>
          <p:nvPr userDrawn="1"/>
        </p:nvPicPr>
        <p:blipFill>
          <a:blip r:embed="rId2" cstate="print"/>
          <a:srcRect/>
          <a:stretch>
            <a:fillRect/>
          </a:stretch>
        </p:blipFill>
        <p:spPr bwMode="auto">
          <a:xfrm>
            <a:off x="7868410" y="5627826"/>
            <a:ext cx="1087437" cy="1068387"/>
          </a:xfrm>
          <a:prstGeom prst="rect">
            <a:avLst/>
          </a:prstGeom>
          <a:noFill/>
          <a:ln w="9525">
            <a:noFill/>
            <a:miter lim="800000"/>
            <a:headEnd/>
            <a:tailEnd/>
          </a:ln>
        </p:spPr>
      </p:pic>
      <p:sp>
        <p:nvSpPr>
          <p:cNvPr id="6" name="TextBox 5"/>
          <p:cNvSpPr txBox="1"/>
          <p:nvPr userDrawn="1"/>
        </p:nvSpPr>
        <p:spPr>
          <a:xfrm>
            <a:off x="218661" y="4462670"/>
            <a:ext cx="7166113" cy="1292662"/>
          </a:xfrm>
          <a:prstGeom prst="rect">
            <a:avLst/>
          </a:prstGeom>
          <a:noFill/>
        </p:spPr>
        <p:txBody>
          <a:bodyPr wrap="square" rtlCol="0">
            <a:spAutoFit/>
          </a:bodyPr>
          <a:lstStyle/>
          <a:p>
            <a:r>
              <a:rPr lang="en-US" sz="2400" b="1" dirty="0" smtClean="0">
                <a:latin typeface="+mn-lt"/>
              </a:rPr>
              <a:t>Jeffrey R. Seay, Ph.D., P.E. </a:t>
            </a:r>
          </a:p>
          <a:p>
            <a:r>
              <a:rPr lang="en-US" baseline="0" dirty="0" smtClean="0">
                <a:latin typeface="+mn-lt"/>
              </a:rPr>
              <a:t>Department of Chemical and Materials Engineering</a:t>
            </a:r>
          </a:p>
          <a:p>
            <a:r>
              <a:rPr lang="en-US" baseline="0" dirty="0" smtClean="0">
                <a:latin typeface="+mn-lt"/>
              </a:rPr>
              <a:t>University of Kentucky College of Engineering</a:t>
            </a:r>
          </a:p>
          <a:p>
            <a:r>
              <a:rPr lang="en-US" baseline="0" dirty="0" smtClean="0">
                <a:latin typeface="+mn-lt"/>
              </a:rPr>
              <a:t>Paducah Extended Campus</a:t>
            </a:r>
            <a:endParaRPr lang="en-US" dirty="0">
              <a:latin typeface="+mn-lt"/>
            </a:endParaRPr>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UK Blue on White">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0"/>
            <a:ext cx="8229600" cy="5029200"/>
          </a:xfrm>
          <a:prstGeom prst="rect">
            <a:avLst/>
          </a:prstGeom>
        </p:spPr>
        <p:txBody>
          <a:bodyPr/>
          <a:lstStyle>
            <a:lvl1pPr algn="just">
              <a:defRPr>
                <a:solidFill>
                  <a:schemeClr val="tx1"/>
                </a:solidFill>
              </a:defRPr>
            </a:lvl1pPr>
            <a:lvl2pPr algn="just">
              <a:defRPr/>
            </a:lvl2pPr>
            <a:lvl3pPr algn="just">
              <a:defRPr/>
            </a:lvl3pPr>
            <a:lvl4pPr algn="just">
              <a:defRPr/>
            </a:lvl4pPr>
            <a:lvl5pPr algn="ju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Freeform 2"/>
          <p:cNvSpPr>
            <a:spLocks/>
          </p:cNvSpPr>
          <p:nvPr userDrawn="1"/>
        </p:nvSpPr>
        <p:spPr bwMode="auto">
          <a:xfrm>
            <a:off x="0" y="0"/>
            <a:ext cx="6654800" cy="1133475"/>
          </a:xfrm>
          <a:custGeom>
            <a:avLst/>
            <a:gdLst>
              <a:gd name="T0" fmla="*/ 13644 w 13989"/>
              <a:gd name="T1" fmla="*/ 2381 h 2381"/>
              <a:gd name="T2" fmla="*/ 13989 w 13989"/>
              <a:gd name="T3" fmla="*/ 1115 h 2381"/>
              <a:gd name="T4" fmla="*/ 13720 w 13989"/>
              <a:gd name="T5" fmla="*/ 0 h 2381"/>
              <a:gd name="T6" fmla="*/ 0 w 13989"/>
              <a:gd name="T7" fmla="*/ 0 h 2381"/>
              <a:gd name="T8" fmla="*/ 0 w 13989"/>
              <a:gd name="T9" fmla="*/ 2381 h 2381"/>
              <a:gd name="T10" fmla="*/ 13644 w 13989"/>
              <a:gd name="T11" fmla="*/ 2381 h 2381"/>
              <a:gd name="T12" fmla="*/ 0 60000 65536"/>
              <a:gd name="T13" fmla="*/ 0 60000 65536"/>
              <a:gd name="T14" fmla="*/ 0 60000 65536"/>
              <a:gd name="T15" fmla="*/ 0 60000 65536"/>
              <a:gd name="T16" fmla="*/ 0 60000 65536"/>
              <a:gd name="T17" fmla="*/ 0 60000 65536"/>
              <a:gd name="T18" fmla="*/ 0 w 13989"/>
              <a:gd name="T19" fmla="*/ 0 h 2381"/>
              <a:gd name="T20" fmla="*/ 13989 w 13989"/>
              <a:gd name="T21" fmla="*/ 2381 h 2381"/>
            </a:gdLst>
            <a:ahLst/>
            <a:cxnLst>
              <a:cxn ang="T12">
                <a:pos x="T0" y="T1"/>
              </a:cxn>
              <a:cxn ang="T13">
                <a:pos x="T2" y="T3"/>
              </a:cxn>
              <a:cxn ang="T14">
                <a:pos x="T4" y="T5"/>
              </a:cxn>
              <a:cxn ang="T15">
                <a:pos x="T6" y="T7"/>
              </a:cxn>
              <a:cxn ang="T16">
                <a:pos x="T8" y="T9"/>
              </a:cxn>
              <a:cxn ang="T17">
                <a:pos x="T10" y="T11"/>
              </a:cxn>
            </a:cxnLst>
            <a:rect l="T18" t="T19" r="T20" b="T21"/>
            <a:pathLst>
              <a:path w="13989" h="2381">
                <a:moveTo>
                  <a:pt x="13644" y="2381"/>
                </a:moveTo>
                <a:cubicBezTo>
                  <a:pt x="13863" y="2009"/>
                  <a:pt x="13989" y="1577"/>
                  <a:pt x="13989" y="1115"/>
                </a:cubicBezTo>
                <a:cubicBezTo>
                  <a:pt x="13989" y="713"/>
                  <a:pt x="13889" y="336"/>
                  <a:pt x="13720" y="0"/>
                </a:cubicBezTo>
                <a:cubicBezTo>
                  <a:pt x="0" y="0"/>
                  <a:pt x="0" y="0"/>
                  <a:pt x="0" y="0"/>
                </a:cubicBezTo>
                <a:cubicBezTo>
                  <a:pt x="0" y="2381"/>
                  <a:pt x="0" y="2381"/>
                  <a:pt x="0" y="2381"/>
                </a:cubicBezTo>
                <a:lnTo>
                  <a:pt x="13644" y="2381"/>
                </a:lnTo>
                <a:close/>
              </a:path>
            </a:pathLst>
          </a:custGeom>
          <a:solidFill>
            <a:schemeClr val="bg1"/>
          </a:solidFill>
          <a:ln w="28575">
            <a:solidFill>
              <a:srgbClr val="0000FF"/>
            </a:solidFill>
            <a:round/>
            <a:headEnd/>
            <a:tailEnd/>
          </a:ln>
        </p:spPr>
        <p:txBody>
          <a:bodyPr wrap="none" anchor="ctr"/>
          <a:lstStyle/>
          <a:p>
            <a:endParaRPr lang="en-US" dirty="0">
              <a:solidFill>
                <a:schemeClr val="tx1"/>
              </a:solidFill>
            </a:endParaRPr>
          </a:p>
        </p:txBody>
      </p:sp>
      <p:sp>
        <p:nvSpPr>
          <p:cNvPr id="7" name="Title 6"/>
          <p:cNvSpPr>
            <a:spLocks noGrp="1"/>
          </p:cNvSpPr>
          <p:nvPr>
            <p:ph type="title" hasCustomPrompt="1"/>
          </p:nvPr>
        </p:nvSpPr>
        <p:spPr>
          <a:xfrm>
            <a:off x="103761" y="126460"/>
            <a:ext cx="6219217" cy="974393"/>
          </a:xfrm>
          <a:prstGeom prst="rect">
            <a:avLst/>
          </a:prstGeom>
        </p:spPr>
        <p:txBody>
          <a:bodyPr anchor="b" anchorCtr="0"/>
          <a:lstStyle>
            <a:lvl1pPr>
              <a:defRPr>
                <a:solidFill>
                  <a:srgbClr val="0000FF"/>
                </a:solidFill>
              </a:defRPr>
            </a:lvl1pPr>
          </a:lstStyle>
          <a:p>
            <a:r>
              <a:rPr lang="en-US" dirty="0" smtClean="0"/>
              <a:t>Slide Title</a:t>
            </a:r>
            <a:endParaRPr lang="en-US" dirty="0"/>
          </a:p>
        </p:txBody>
      </p:sp>
      <p:sp>
        <p:nvSpPr>
          <p:cNvPr id="8" name="Rectangle 7"/>
          <p:cNvSpPr>
            <a:spLocks noChangeArrowheads="1"/>
          </p:cNvSpPr>
          <p:nvPr userDrawn="1"/>
        </p:nvSpPr>
        <p:spPr bwMode="auto">
          <a:xfrm>
            <a:off x="8459788" y="6707188"/>
            <a:ext cx="379412" cy="106362"/>
          </a:xfrm>
          <a:prstGeom prst="rect">
            <a:avLst/>
          </a:prstGeom>
          <a:noFill/>
          <a:ln w="9525">
            <a:noFill/>
            <a:miter lim="800000"/>
            <a:headEnd/>
            <a:tailEnd/>
          </a:ln>
        </p:spPr>
        <p:txBody>
          <a:bodyPr wrap="none" lIns="0" tIns="0" rIns="0" bIns="0">
            <a:spAutoFit/>
          </a:bodyPr>
          <a:lstStyle/>
          <a:p>
            <a:r>
              <a:rPr lang="de-DE" sz="700"/>
              <a:t>Page | </a:t>
            </a:r>
            <a:fld id="{764DA472-DBEB-4A75-9D50-C12353608E9A}" type="slidenum">
              <a:rPr lang="de-DE" sz="700"/>
              <a:pPr/>
              <a:t>‹#›</a:t>
            </a:fld>
            <a:endParaRPr lang="de-DE" sz="70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UK Blue on White - Alt">
    <p:spTree>
      <p:nvGrpSpPr>
        <p:cNvPr id="1" name=""/>
        <p:cNvGrpSpPr/>
        <p:nvPr/>
      </p:nvGrpSpPr>
      <p:grpSpPr>
        <a:xfrm>
          <a:off x="0" y="0"/>
          <a:ext cx="0" cy="0"/>
          <a:chOff x="0" y="0"/>
          <a:chExt cx="0" cy="0"/>
        </a:xfrm>
      </p:grpSpPr>
      <p:grpSp>
        <p:nvGrpSpPr>
          <p:cNvPr id="6" name="Group 5"/>
          <p:cNvGrpSpPr/>
          <p:nvPr userDrawn="1"/>
        </p:nvGrpSpPr>
        <p:grpSpPr>
          <a:xfrm>
            <a:off x="0" y="0"/>
            <a:ext cx="5486401" cy="6858000"/>
            <a:chOff x="0" y="0"/>
            <a:chExt cx="5486401" cy="6858000"/>
          </a:xfrm>
        </p:grpSpPr>
        <p:sp>
          <p:nvSpPr>
            <p:cNvPr id="9" name="Moon 8"/>
            <p:cNvSpPr/>
            <p:nvPr userDrawn="1"/>
          </p:nvSpPr>
          <p:spPr bwMode="auto">
            <a:xfrm>
              <a:off x="1" y="0"/>
              <a:ext cx="5486400" cy="6858000"/>
            </a:xfrm>
            <a:prstGeom prst="moon">
              <a:avLst>
                <a:gd name="adj" fmla="val 42908"/>
              </a:avLst>
            </a:prstGeom>
            <a:solidFill>
              <a:schemeClr val="bg1">
                <a:lumMod val="85000"/>
              </a:schemeClr>
            </a:solidFill>
            <a:ln w="28575" cap="flat" cmpd="sng" algn="ctr">
              <a:solidFill>
                <a:schemeClr val="bg1">
                  <a:lumMod val="8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10" name="Right Triangle 9"/>
            <p:cNvSpPr/>
            <p:nvPr userDrawn="1"/>
          </p:nvSpPr>
          <p:spPr bwMode="auto">
            <a:xfrm>
              <a:off x="0" y="3414409"/>
              <a:ext cx="5107021" cy="3443591"/>
            </a:xfrm>
            <a:prstGeom prst="rtTriangle">
              <a:avLst/>
            </a:prstGeom>
            <a:solidFill>
              <a:schemeClr val="bg1">
                <a:lumMod val="85000"/>
              </a:schemeClr>
            </a:solidFill>
            <a:ln w="28575" cap="flat" cmpd="sng" algn="ctr">
              <a:solidFill>
                <a:schemeClr val="bg1">
                  <a:lumMod val="8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kern="1200" cap="none" normalizeH="0" baseline="0" smtClean="0">
                <a:ln>
                  <a:noFill/>
                </a:ln>
                <a:solidFill>
                  <a:schemeClr val="tx1"/>
                </a:solidFill>
                <a:effectLst/>
                <a:latin typeface="Arial" charset="0"/>
                <a:ea typeface="+mn-ea"/>
                <a:cs typeface="+mn-cs"/>
              </a:endParaRPr>
            </a:p>
          </p:txBody>
        </p:sp>
        <p:sp>
          <p:nvSpPr>
            <p:cNvPr id="11" name="Right Triangle 10"/>
            <p:cNvSpPr/>
            <p:nvPr userDrawn="1"/>
          </p:nvSpPr>
          <p:spPr bwMode="auto">
            <a:xfrm flipV="1">
              <a:off x="0" y="0"/>
              <a:ext cx="5107021" cy="3443591"/>
            </a:xfrm>
            <a:prstGeom prst="rtTriangle">
              <a:avLst/>
            </a:prstGeom>
            <a:solidFill>
              <a:schemeClr val="bg1">
                <a:lumMod val="85000"/>
              </a:schemeClr>
            </a:solidFill>
            <a:ln w="28575" cap="flat" cmpd="sng" algn="ctr">
              <a:solidFill>
                <a:schemeClr val="bg1">
                  <a:lumMod val="8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kern="1200" cap="none" normalizeH="0" baseline="0" smtClean="0">
                <a:ln>
                  <a:noFill/>
                </a:ln>
                <a:solidFill>
                  <a:schemeClr val="tx1"/>
                </a:solidFill>
                <a:effectLst/>
                <a:latin typeface="Arial" charset="0"/>
                <a:ea typeface="+mn-ea"/>
                <a:cs typeface="+mn-cs"/>
              </a:endParaRPr>
            </a:p>
          </p:txBody>
        </p:sp>
      </p:grpSp>
      <p:sp>
        <p:nvSpPr>
          <p:cNvPr id="3" name="Content Placeholder 2"/>
          <p:cNvSpPr>
            <a:spLocks noGrp="1"/>
          </p:cNvSpPr>
          <p:nvPr>
            <p:ph idx="1"/>
          </p:nvPr>
        </p:nvSpPr>
        <p:spPr>
          <a:xfrm>
            <a:off x="457200" y="1447800"/>
            <a:ext cx="8229600" cy="5029200"/>
          </a:xfrm>
          <a:prstGeom prst="rect">
            <a:avLst/>
          </a:prstGeom>
        </p:spPr>
        <p:txBody>
          <a:bodyPr/>
          <a:lstStyle>
            <a:lvl1pPr algn="just">
              <a:defRPr>
                <a:solidFill>
                  <a:schemeClr val="tx1"/>
                </a:solidFill>
              </a:defRPr>
            </a:lvl1pPr>
            <a:lvl2pPr algn="just">
              <a:defRPr/>
            </a:lvl2pPr>
            <a:lvl3pPr algn="just">
              <a:defRPr/>
            </a:lvl3pPr>
            <a:lvl4pPr algn="just">
              <a:defRPr/>
            </a:lvl4pPr>
            <a:lvl5pPr algn="ju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Freeform 2"/>
          <p:cNvSpPr>
            <a:spLocks/>
          </p:cNvSpPr>
          <p:nvPr userDrawn="1"/>
        </p:nvSpPr>
        <p:spPr bwMode="auto">
          <a:xfrm>
            <a:off x="0" y="0"/>
            <a:ext cx="6654800" cy="1133475"/>
          </a:xfrm>
          <a:custGeom>
            <a:avLst/>
            <a:gdLst>
              <a:gd name="T0" fmla="*/ 13644 w 13989"/>
              <a:gd name="T1" fmla="*/ 2381 h 2381"/>
              <a:gd name="T2" fmla="*/ 13989 w 13989"/>
              <a:gd name="T3" fmla="*/ 1115 h 2381"/>
              <a:gd name="T4" fmla="*/ 13720 w 13989"/>
              <a:gd name="T5" fmla="*/ 0 h 2381"/>
              <a:gd name="T6" fmla="*/ 0 w 13989"/>
              <a:gd name="T7" fmla="*/ 0 h 2381"/>
              <a:gd name="T8" fmla="*/ 0 w 13989"/>
              <a:gd name="T9" fmla="*/ 2381 h 2381"/>
              <a:gd name="T10" fmla="*/ 13644 w 13989"/>
              <a:gd name="T11" fmla="*/ 2381 h 2381"/>
              <a:gd name="T12" fmla="*/ 0 60000 65536"/>
              <a:gd name="T13" fmla="*/ 0 60000 65536"/>
              <a:gd name="T14" fmla="*/ 0 60000 65536"/>
              <a:gd name="T15" fmla="*/ 0 60000 65536"/>
              <a:gd name="T16" fmla="*/ 0 60000 65536"/>
              <a:gd name="T17" fmla="*/ 0 60000 65536"/>
              <a:gd name="T18" fmla="*/ 0 w 13989"/>
              <a:gd name="T19" fmla="*/ 0 h 2381"/>
              <a:gd name="T20" fmla="*/ 13989 w 13989"/>
              <a:gd name="T21" fmla="*/ 2381 h 2381"/>
            </a:gdLst>
            <a:ahLst/>
            <a:cxnLst>
              <a:cxn ang="T12">
                <a:pos x="T0" y="T1"/>
              </a:cxn>
              <a:cxn ang="T13">
                <a:pos x="T2" y="T3"/>
              </a:cxn>
              <a:cxn ang="T14">
                <a:pos x="T4" y="T5"/>
              </a:cxn>
              <a:cxn ang="T15">
                <a:pos x="T6" y="T7"/>
              </a:cxn>
              <a:cxn ang="T16">
                <a:pos x="T8" y="T9"/>
              </a:cxn>
              <a:cxn ang="T17">
                <a:pos x="T10" y="T11"/>
              </a:cxn>
            </a:cxnLst>
            <a:rect l="T18" t="T19" r="T20" b="T21"/>
            <a:pathLst>
              <a:path w="13989" h="2381">
                <a:moveTo>
                  <a:pt x="13644" y="2381"/>
                </a:moveTo>
                <a:cubicBezTo>
                  <a:pt x="13863" y="2009"/>
                  <a:pt x="13989" y="1577"/>
                  <a:pt x="13989" y="1115"/>
                </a:cubicBezTo>
                <a:cubicBezTo>
                  <a:pt x="13989" y="713"/>
                  <a:pt x="13889" y="336"/>
                  <a:pt x="13720" y="0"/>
                </a:cubicBezTo>
                <a:cubicBezTo>
                  <a:pt x="0" y="0"/>
                  <a:pt x="0" y="0"/>
                  <a:pt x="0" y="0"/>
                </a:cubicBezTo>
                <a:cubicBezTo>
                  <a:pt x="0" y="2381"/>
                  <a:pt x="0" y="2381"/>
                  <a:pt x="0" y="2381"/>
                </a:cubicBezTo>
                <a:lnTo>
                  <a:pt x="13644" y="2381"/>
                </a:lnTo>
                <a:close/>
              </a:path>
            </a:pathLst>
          </a:custGeom>
          <a:solidFill>
            <a:schemeClr val="bg1"/>
          </a:solidFill>
          <a:ln w="28575">
            <a:solidFill>
              <a:srgbClr val="0000FF"/>
            </a:solidFill>
            <a:round/>
            <a:headEnd/>
            <a:tailEnd/>
          </a:ln>
        </p:spPr>
        <p:txBody>
          <a:bodyPr wrap="none" anchor="ctr"/>
          <a:lstStyle/>
          <a:p>
            <a:endParaRPr lang="en-US" dirty="0">
              <a:solidFill>
                <a:schemeClr val="tx1"/>
              </a:solidFill>
            </a:endParaRPr>
          </a:p>
        </p:txBody>
      </p:sp>
      <p:sp>
        <p:nvSpPr>
          <p:cNvPr id="7" name="Title 6"/>
          <p:cNvSpPr>
            <a:spLocks noGrp="1"/>
          </p:cNvSpPr>
          <p:nvPr>
            <p:ph type="title" hasCustomPrompt="1"/>
          </p:nvPr>
        </p:nvSpPr>
        <p:spPr>
          <a:xfrm>
            <a:off x="103761" y="126460"/>
            <a:ext cx="6219217" cy="974393"/>
          </a:xfrm>
          <a:prstGeom prst="rect">
            <a:avLst/>
          </a:prstGeom>
        </p:spPr>
        <p:txBody>
          <a:bodyPr anchor="b" anchorCtr="0"/>
          <a:lstStyle>
            <a:lvl1pPr>
              <a:defRPr>
                <a:solidFill>
                  <a:srgbClr val="0000FF"/>
                </a:solidFill>
              </a:defRPr>
            </a:lvl1pPr>
          </a:lstStyle>
          <a:p>
            <a:r>
              <a:rPr lang="en-US" dirty="0" smtClean="0"/>
              <a:t>Slide Title</a:t>
            </a:r>
            <a:endParaRPr lang="en-US" dirty="0"/>
          </a:p>
        </p:txBody>
      </p:sp>
      <p:sp>
        <p:nvSpPr>
          <p:cNvPr id="8" name="Rectangle 7"/>
          <p:cNvSpPr>
            <a:spLocks noChangeArrowheads="1"/>
          </p:cNvSpPr>
          <p:nvPr userDrawn="1"/>
        </p:nvSpPr>
        <p:spPr bwMode="auto">
          <a:xfrm>
            <a:off x="8459788" y="6707188"/>
            <a:ext cx="379412" cy="106362"/>
          </a:xfrm>
          <a:prstGeom prst="rect">
            <a:avLst/>
          </a:prstGeom>
          <a:noFill/>
          <a:ln w="9525">
            <a:noFill/>
            <a:miter lim="800000"/>
            <a:headEnd/>
            <a:tailEnd/>
          </a:ln>
        </p:spPr>
        <p:txBody>
          <a:bodyPr wrap="none" lIns="0" tIns="0" rIns="0" bIns="0">
            <a:spAutoFit/>
          </a:bodyPr>
          <a:lstStyle/>
          <a:p>
            <a:r>
              <a:rPr lang="de-DE" sz="700"/>
              <a:t>Page | </a:t>
            </a:r>
            <a:fld id="{764DA472-DBEB-4A75-9D50-C12353608E9A}" type="slidenum">
              <a:rPr lang="de-DE" sz="700"/>
              <a:pPr/>
              <a:t>‹#›</a:t>
            </a:fld>
            <a:endParaRPr lang="de-DE" sz="70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UK Blue on White - Alt 2">
    <p:spTree>
      <p:nvGrpSpPr>
        <p:cNvPr id="1" name=""/>
        <p:cNvGrpSpPr/>
        <p:nvPr/>
      </p:nvGrpSpPr>
      <p:grpSpPr>
        <a:xfrm>
          <a:off x="0" y="0"/>
          <a:ext cx="0" cy="0"/>
          <a:chOff x="0" y="0"/>
          <a:chExt cx="0" cy="0"/>
        </a:xfrm>
      </p:grpSpPr>
      <p:grpSp>
        <p:nvGrpSpPr>
          <p:cNvPr id="2" name="Group 5"/>
          <p:cNvGrpSpPr/>
          <p:nvPr userDrawn="1"/>
        </p:nvGrpSpPr>
        <p:grpSpPr>
          <a:xfrm>
            <a:off x="0" y="0"/>
            <a:ext cx="5486401" cy="6858000"/>
            <a:chOff x="0" y="0"/>
            <a:chExt cx="5486401" cy="6858000"/>
          </a:xfrm>
          <a:solidFill>
            <a:srgbClr val="0000FF"/>
          </a:solidFill>
        </p:grpSpPr>
        <p:sp>
          <p:nvSpPr>
            <p:cNvPr id="9" name="Moon 8"/>
            <p:cNvSpPr/>
            <p:nvPr userDrawn="1"/>
          </p:nvSpPr>
          <p:spPr bwMode="auto">
            <a:xfrm>
              <a:off x="1" y="0"/>
              <a:ext cx="5486400" cy="6858000"/>
            </a:xfrm>
            <a:prstGeom prst="moon">
              <a:avLst>
                <a:gd name="adj" fmla="val 42908"/>
              </a:avLst>
            </a:prstGeom>
            <a:grpFill/>
            <a:ln w="28575"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10" name="Right Triangle 9"/>
            <p:cNvSpPr/>
            <p:nvPr userDrawn="1"/>
          </p:nvSpPr>
          <p:spPr bwMode="auto">
            <a:xfrm>
              <a:off x="0" y="3414409"/>
              <a:ext cx="5107021" cy="3443591"/>
            </a:xfrm>
            <a:prstGeom prst="rtTriangle">
              <a:avLst/>
            </a:prstGeom>
            <a:grpFill/>
            <a:ln w="28575"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kern="1200" cap="none" normalizeH="0" baseline="0" smtClean="0">
                <a:ln>
                  <a:noFill/>
                </a:ln>
                <a:solidFill>
                  <a:schemeClr val="tx1"/>
                </a:solidFill>
                <a:effectLst/>
                <a:latin typeface="Arial" charset="0"/>
                <a:ea typeface="+mn-ea"/>
                <a:cs typeface="+mn-cs"/>
              </a:endParaRPr>
            </a:p>
          </p:txBody>
        </p:sp>
        <p:sp>
          <p:nvSpPr>
            <p:cNvPr id="11" name="Right Triangle 10"/>
            <p:cNvSpPr/>
            <p:nvPr userDrawn="1"/>
          </p:nvSpPr>
          <p:spPr bwMode="auto">
            <a:xfrm flipV="1">
              <a:off x="0" y="0"/>
              <a:ext cx="5107021" cy="3443591"/>
            </a:xfrm>
            <a:prstGeom prst="rtTriangle">
              <a:avLst/>
            </a:prstGeom>
            <a:grpFill/>
            <a:ln w="28575"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kern="1200" cap="none" normalizeH="0" baseline="0" smtClean="0">
                <a:ln>
                  <a:noFill/>
                </a:ln>
                <a:solidFill>
                  <a:schemeClr val="tx1"/>
                </a:solidFill>
                <a:effectLst/>
                <a:latin typeface="Arial" charset="0"/>
                <a:ea typeface="+mn-ea"/>
                <a:cs typeface="+mn-cs"/>
              </a:endParaRPr>
            </a:p>
          </p:txBody>
        </p:sp>
      </p:grpSp>
      <p:sp>
        <p:nvSpPr>
          <p:cNvPr id="3" name="Content Placeholder 2"/>
          <p:cNvSpPr>
            <a:spLocks noGrp="1"/>
          </p:cNvSpPr>
          <p:nvPr>
            <p:ph idx="1"/>
          </p:nvPr>
        </p:nvSpPr>
        <p:spPr>
          <a:xfrm>
            <a:off x="457200" y="1447800"/>
            <a:ext cx="8229600" cy="5029200"/>
          </a:xfrm>
          <a:prstGeom prst="rect">
            <a:avLst/>
          </a:prstGeom>
        </p:spPr>
        <p:txBody>
          <a:bodyPr/>
          <a:lstStyle>
            <a:lvl1pPr algn="just">
              <a:defRPr>
                <a:solidFill>
                  <a:schemeClr val="tx1"/>
                </a:solidFill>
              </a:defRPr>
            </a:lvl1pPr>
            <a:lvl2pPr algn="just">
              <a:defRPr/>
            </a:lvl2pPr>
            <a:lvl3pPr algn="just">
              <a:defRPr/>
            </a:lvl3pPr>
            <a:lvl4pPr algn="just">
              <a:defRPr/>
            </a:lvl4pPr>
            <a:lvl5pPr algn="ju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Freeform 2"/>
          <p:cNvSpPr>
            <a:spLocks/>
          </p:cNvSpPr>
          <p:nvPr userDrawn="1"/>
        </p:nvSpPr>
        <p:spPr bwMode="auto">
          <a:xfrm>
            <a:off x="0" y="0"/>
            <a:ext cx="6654800" cy="1133475"/>
          </a:xfrm>
          <a:custGeom>
            <a:avLst/>
            <a:gdLst>
              <a:gd name="T0" fmla="*/ 13644 w 13989"/>
              <a:gd name="T1" fmla="*/ 2381 h 2381"/>
              <a:gd name="T2" fmla="*/ 13989 w 13989"/>
              <a:gd name="T3" fmla="*/ 1115 h 2381"/>
              <a:gd name="T4" fmla="*/ 13720 w 13989"/>
              <a:gd name="T5" fmla="*/ 0 h 2381"/>
              <a:gd name="T6" fmla="*/ 0 w 13989"/>
              <a:gd name="T7" fmla="*/ 0 h 2381"/>
              <a:gd name="T8" fmla="*/ 0 w 13989"/>
              <a:gd name="T9" fmla="*/ 2381 h 2381"/>
              <a:gd name="T10" fmla="*/ 13644 w 13989"/>
              <a:gd name="T11" fmla="*/ 2381 h 2381"/>
              <a:gd name="T12" fmla="*/ 0 60000 65536"/>
              <a:gd name="T13" fmla="*/ 0 60000 65536"/>
              <a:gd name="T14" fmla="*/ 0 60000 65536"/>
              <a:gd name="T15" fmla="*/ 0 60000 65536"/>
              <a:gd name="T16" fmla="*/ 0 60000 65536"/>
              <a:gd name="T17" fmla="*/ 0 60000 65536"/>
              <a:gd name="T18" fmla="*/ 0 w 13989"/>
              <a:gd name="T19" fmla="*/ 0 h 2381"/>
              <a:gd name="T20" fmla="*/ 13989 w 13989"/>
              <a:gd name="T21" fmla="*/ 2381 h 2381"/>
            </a:gdLst>
            <a:ahLst/>
            <a:cxnLst>
              <a:cxn ang="T12">
                <a:pos x="T0" y="T1"/>
              </a:cxn>
              <a:cxn ang="T13">
                <a:pos x="T2" y="T3"/>
              </a:cxn>
              <a:cxn ang="T14">
                <a:pos x="T4" y="T5"/>
              </a:cxn>
              <a:cxn ang="T15">
                <a:pos x="T6" y="T7"/>
              </a:cxn>
              <a:cxn ang="T16">
                <a:pos x="T8" y="T9"/>
              </a:cxn>
              <a:cxn ang="T17">
                <a:pos x="T10" y="T11"/>
              </a:cxn>
            </a:cxnLst>
            <a:rect l="T18" t="T19" r="T20" b="T21"/>
            <a:pathLst>
              <a:path w="13989" h="2381">
                <a:moveTo>
                  <a:pt x="13644" y="2381"/>
                </a:moveTo>
                <a:cubicBezTo>
                  <a:pt x="13863" y="2009"/>
                  <a:pt x="13989" y="1577"/>
                  <a:pt x="13989" y="1115"/>
                </a:cubicBezTo>
                <a:cubicBezTo>
                  <a:pt x="13989" y="713"/>
                  <a:pt x="13889" y="336"/>
                  <a:pt x="13720" y="0"/>
                </a:cubicBezTo>
                <a:cubicBezTo>
                  <a:pt x="0" y="0"/>
                  <a:pt x="0" y="0"/>
                  <a:pt x="0" y="0"/>
                </a:cubicBezTo>
                <a:cubicBezTo>
                  <a:pt x="0" y="2381"/>
                  <a:pt x="0" y="2381"/>
                  <a:pt x="0" y="2381"/>
                </a:cubicBezTo>
                <a:lnTo>
                  <a:pt x="13644" y="2381"/>
                </a:lnTo>
                <a:close/>
              </a:path>
            </a:pathLst>
          </a:custGeom>
          <a:solidFill>
            <a:schemeClr val="bg1"/>
          </a:solidFill>
          <a:ln w="28575">
            <a:solidFill>
              <a:schemeClr val="tx1"/>
            </a:solidFill>
            <a:round/>
            <a:headEnd/>
            <a:tailEnd/>
          </a:ln>
        </p:spPr>
        <p:txBody>
          <a:bodyPr wrap="none" anchor="ctr"/>
          <a:lstStyle/>
          <a:p>
            <a:endParaRPr lang="en-US" dirty="0">
              <a:solidFill>
                <a:schemeClr val="tx1"/>
              </a:solidFill>
            </a:endParaRPr>
          </a:p>
        </p:txBody>
      </p:sp>
      <p:sp>
        <p:nvSpPr>
          <p:cNvPr id="7" name="Title 6"/>
          <p:cNvSpPr>
            <a:spLocks noGrp="1"/>
          </p:cNvSpPr>
          <p:nvPr>
            <p:ph type="title" hasCustomPrompt="1"/>
          </p:nvPr>
        </p:nvSpPr>
        <p:spPr>
          <a:xfrm>
            <a:off x="103761" y="126460"/>
            <a:ext cx="6219217" cy="974393"/>
          </a:xfrm>
          <a:prstGeom prst="rect">
            <a:avLst/>
          </a:prstGeom>
        </p:spPr>
        <p:txBody>
          <a:bodyPr anchor="b" anchorCtr="0"/>
          <a:lstStyle>
            <a:lvl1pPr>
              <a:defRPr>
                <a:solidFill>
                  <a:srgbClr val="0000FF"/>
                </a:solidFill>
              </a:defRPr>
            </a:lvl1pPr>
          </a:lstStyle>
          <a:p>
            <a:r>
              <a:rPr lang="en-US" dirty="0" smtClean="0"/>
              <a:t>Slide Title</a:t>
            </a:r>
            <a:endParaRPr lang="en-US" dirty="0"/>
          </a:p>
        </p:txBody>
      </p:sp>
      <p:sp>
        <p:nvSpPr>
          <p:cNvPr id="8" name="Rectangle 7"/>
          <p:cNvSpPr>
            <a:spLocks noChangeArrowheads="1"/>
          </p:cNvSpPr>
          <p:nvPr userDrawn="1"/>
        </p:nvSpPr>
        <p:spPr bwMode="auto">
          <a:xfrm>
            <a:off x="8459788" y="6707188"/>
            <a:ext cx="379412" cy="106362"/>
          </a:xfrm>
          <a:prstGeom prst="rect">
            <a:avLst/>
          </a:prstGeom>
          <a:noFill/>
          <a:ln w="9525">
            <a:noFill/>
            <a:miter lim="800000"/>
            <a:headEnd/>
            <a:tailEnd/>
          </a:ln>
        </p:spPr>
        <p:txBody>
          <a:bodyPr wrap="none" lIns="0" tIns="0" rIns="0" bIns="0">
            <a:spAutoFit/>
          </a:bodyPr>
          <a:lstStyle/>
          <a:p>
            <a:r>
              <a:rPr lang="de-DE" sz="700"/>
              <a:t>Page | </a:t>
            </a:r>
            <a:fld id="{764DA472-DBEB-4A75-9D50-C12353608E9A}" type="slidenum">
              <a:rPr lang="de-DE" sz="700"/>
              <a:pPr/>
              <a:t>‹#›</a:t>
            </a:fld>
            <a:endParaRPr lang="de-DE" sz="700"/>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UK Blue on Gray">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0"/>
            <a:ext cx="8229600" cy="5029200"/>
          </a:xfrm>
          <a:prstGeom prst="rect">
            <a:avLst/>
          </a:prstGeom>
        </p:spPr>
        <p:txBody>
          <a:bodyPr/>
          <a:lstStyle>
            <a:lvl1pPr algn="just">
              <a:defRPr>
                <a:solidFill>
                  <a:schemeClr val="tx1"/>
                </a:solidFill>
              </a:defRPr>
            </a:lvl1pPr>
            <a:lvl2pPr algn="just">
              <a:defRPr/>
            </a:lvl2pPr>
            <a:lvl3pPr algn="just">
              <a:defRPr/>
            </a:lvl3pPr>
            <a:lvl4pPr algn="just">
              <a:defRPr/>
            </a:lvl4pPr>
            <a:lvl5pPr algn="ju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Freeform 2"/>
          <p:cNvSpPr>
            <a:spLocks/>
          </p:cNvSpPr>
          <p:nvPr userDrawn="1"/>
        </p:nvSpPr>
        <p:spPr bwMode="auto">
          <a:xfrm>
            <a:off x="0" y="0"/>
            <a:ext cx="6654800" cy="1133475"/>
          </a:xfrm>
          <a:custGeom>
            <a:avLst/>
            <a:gdLst>
              <a:gd name="T0" fmla="*/ 13644 w 13989"/>
              <a:gd name="T1" fmla="*/ 2381 h 2381"/>
              <a:gd name="T2" fmla="*/ 13989 w 13989"/>
              <a:gd name="T3" fmla="*/ 1115 h 2381"/>
              <a:gd name="T4" fmla="*/ 13720 w 13989"/>
              <a:gd name="T5" fmla="*/ 0 h 2381"/>
              <a:gd name="T6" fmla="*/ 0 w 13989"/>
              <a:gd name="T7" fmla="*/ 0 h 2381"/>
              <a:gd name="T8" fmla="*/ 0 w 13989"/>
              <a:gd name="T9" fmla="*/ 2381 h 2381"/>
              <a:gd name="T10" fmla="*/ 13644 w 13989"/>
              <a:gd name="T11" fmla="*/ 2381 h 2381"/>
              <a:gd name="T12" fmla="*/ 0 60000 65536"/>
              <a:gd name="T13" fmla="*/ 0 60000 65536"/>
              <a:gd name="T14" fmla="*/ 0 60000 65536"/>
              <a:gd name="T15" fmla="*/ 0 60000 65536"/>
              <a:gd name="T16" fmla="*/ 0 60000 65536"/>
              <a:gd name="T17" fmla="*/ 0 60000 65536"/>
              <a:gd name="T18" fmla="*/ 0 w 13989"/>
              <a:gd name="T19" fmla="*/ 0 h 2381"/>
              <a:gd name="T20" fmla="*/ 13989 w 13989"/>
              <a:gd name="T21" fmla="*/ 2381 h 2381"/>
            </a:gdLst>
            <a:ahLst/>
            <a:cxnLst>
              <a:cxn ang="T12">
                <a:pos x="T0" y="T1"/>
              </a:cxn>
              <a:cxn ang="T13">
                <a:pos x="T2" y="T3"/>
              </a:cxn>
              <a:cxn ang="T14">
                <a:pos x="T4" y="T5"/>
              </a:cxn>
              <a:cxn ang="T15">
                <a:pos x="T6" y="T7"/>
              </a:cxn>
              <a:cxn ang="T16">
                <a:pos x="T8" y="T9"/>
              </a:cxn>
              <a:cxn ang="T17">
                <a:pos x="T10" y="T11"/>
              </a:cxn>
            </a:cxnLst>
            <a:rect l="T18" t="T19" r="T20" b="T21"/>
            <a:pathLst>
              <a:path w="13989" h="2381">
                <a:moveTo>
                  <a:pt x="13644" y="2381"/>
                </a:moveTo>
                <a:cubicBezTo>
                  <a:pt x="13863" y="2009"/>
                  <a:pt x="13989" y="1577"/>
                  <a:pt x="13989" y="1115"/>
                </a:cubicBezTo>
                <a:cubicBezTo>
                  <a:pt x="13989" y="713"/>
                  <a:pt x="13889" y="336"/>
                  <a:pt x="13720" y="0"/>
                </a:cubicBezTo>
                <a:cubicBezTo>
                  <a:pt x="0" y="0"/>
                  <a:pt x="0" y="0"/>
                  <a:pt x="0" y="0"/>
                </a:cubicBezTo>
                <a:cubicBezTo>
                  <a:pt x="0" y="2381"/>
                  <a:pt x="0" y="2381"/>
                  <a:pt x="0" y="2381"/>
                </a:cubicBezTo>
                <a:lnTo>
                  <a:pt x="13644" y="2381"/>
                </a:lnTo>
                <a:close/>
              </a:path>
            </a:pathLst>
          </a:custGeom>
          <a:solidFill>
            <a:schemeClr val="bg1">
              <a:lumMod val="85000"/>
            </a:schemeClr>
          </a:solidFill>
          <a:ln w="28575">
            <a:solidFill>
              <a:srgbClr val="0000FF"/>
            </a:solidFill>
            <a:round/>
            <a:headEnd/>
            <a:tailEnd/>
          </a:ln>
        </p:spPr>
        <p:txBody>
          <a:bodyPr wrap="none" anchor="ctr"/>
          <a:lstStyle/>
          <a:p>
            <a:endParaRPr lang="en-US" dirty="0">
              <a:solidFill>
                <a:schemeClr val="tx1"/>
              </a:solidFill>
            </a:endParaRPr>
          </a:p>
        </p:txBody>
      </p:sp>
      <p:sp>
        <p:nvSpPr>
          <p:cNvPr id="7" name="Title 6"/>
          <p:cNvSpPr>
            <a:spLocks noGrp="1"/>
          </p:cNvSpPr>
          <p:nvPr>
            <p:ph type="title" hasCustomPrompt="1"/>
          </p:nvPr>
        </p:nvSpPr>
        <p:spPr>
          <a:xfrm>
            <a:off x="103761" y="126460"/>
            <a:ext cx="6219217" cy="974393"/>
          </a:xfrm>
          <a:prstGeom prst="rect">
            <a:avLst/>
          </a:prstGeom>
        </p:spPr>
        <p:txBody>
          <a:bodyPr anchor="b" anchorCtr="0"/>
          <a:lstStyle>
            <a:lvl1pPr>
              <a:defRPr>
                <a:solidFill>
                  <a:srgbClr val="0000FF"/>
                </a:solidFill>
              </a:defRPr>
            </a:lvl1pPr>
          </a:lstStyle>
          <a:p>
            <a:r>
              <a:rPr lang="en-US" dirty="0" smtClean="0"/>
              <a:t>Slide Title</a:t>
            </a:r>
            <a:endParaRPr lang="en-US" dirty="0"/>
          </a:p>
        </p:txBody>
      </p:sp>
      <p:sp>
        <p:nvSpPr>
          <p:cNvPr id="5" name="Rectangle 4"/>
          <p:cNvSpPr>
            <a:spLocks noChangeArrowheads="1"/>
          </p:cNvSpPr>
          <p:nvPr userDrawn="1"/>
        </p:nvSpPr>
        <p:spPr bwMode="auto">
          <a:xfrm>
            <a:off x="8459788" y="6707188"/>
            <a:ext cx="379412" cy="106362"/>
          </a:xfrm>
          <a:prstGeom prst="rect">
            <a:avLst/>
          </a:prstGeom>
          <a:noFill/>
          <a:ln w="9525">
            <a:noFill/>
            <a:miter lim="800000"/>
            <a:headEnd/>
            <a:tailEnd/>
          </a:ln>
        </p:spPr>
        <p:txBody>
          <a:bodyPr wrap="none" lIns="0" tIns="0" rIns="0" bIns="0">
            <a:spAutoFit/>
          </a:bodyPr>
          <a:lstStyle/>
          <a:p>
            <a:r>
              <a:rPr lang="de-DE" sz="700"/>
              <a:t>Page | </a:t>
            </a:r>
            <a:fld id="{764DA472-DBEB-4A75-9D50-C12353608E9A}" type="slidenum">
              <a:rPr lang="de-DE" sz="700"/>
              <a:pPr/>
              <a:t>‹#›</a:t>
            </a:fld>
            <a:endParaRPr lang="de-DE" sz="700"/>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UK Blue on Gray - Alt">
    <p:spTree>
      <p:nvGrpSpPr>
        <p:cNvPr id="1" name=""/>
        <p:cNvGrpSpPr/>
        <p:nvPr/>
      </p:nvGrpSpPr>
      <p:grpSpPr>
        <a:xfrm>
          <a:off x="0" y="0"/>
          <a:ext cx="0" cy="0"/>
          <a:chOff x="0" y="0"/>
          <a:chExt cx="0" cy="0"/>
        </a:xfrm>
      </p:grpSpPr>
      <p:grpSp>
        <p:nvGrpSpPr>
          <p:cNvPr id="6" name="Group 5"/>
          <p:cNvGrpSpPr/>
          <p:nvPr userDrawn="1"/>
        </p:nvGrpSpPr>
        <p:grpSpPr>
          <a:xfrm>
            <a:off x="0" y="0"/>
            <a:ext cx="5486401" cy="6858000"/>
            <a:chOff x="0" y="0"/>
            <a:chExt cx="5486401" cy="6858000"/>
          </a:xfrm>
          <a:solidFill>
            <a:srgbClr val="0000FF"/>
          </a:solidFill>
        </p:grpSpPr>
        <p:sp>
          <p:nvSpPr>
            <p:cNvPr id="8" name="Moon 7"/>
            <p:cNvSpPr/>
            <p:nvPr userDrawn="1"/>
          </p:nvSpPr>
          <p:spPr bwMode="auto">
            <a:xfrm>
              <a:off x="1" y="0"/>
              <a:ext cx="5486400" cy="6858000"/>
            </a:xfrm>
            <a:prstGeom prst="moon">
              <a:avLst>
                <a:gd name="adj" fmla="val 42908"/>
              </a:avLst>
            </a:prstGeom>
            <a:grpFill/>
            <a:ln w="28575"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9" name="Right Triangle 8"/>
            <p:cNvSpPr/>
            <p:nvPr userDrawn="1"/>
          </p:nvSpPr>
          <p:spPr bwMode="auto">
            <a:xfrm>
              <a:off x="0" y="3414409"/>
              <a:ext cx="5107021" cy="3443591"/>
            </a:xfrm>
            <a:prstGeom prst="rtTriangle">
              <a:avLst/>
            </a:prstGeom>
            <a:grpFill/>
            <a:ln w="28575"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kern="1200" cap="none" normalizeH="0" baseline="0" smtClean="0">
                <a:ln>
                  <a:noFill/>
                </a:ln>
                <a:solidFill>
                  <a:schemeClr val="tx1"/>
                </a:solidFill>
                <a:effectLst/>
                <a:latin typeface="Arial" charset="0"/>
                <a:ea typeface="+mn-ea"/>
                <a:cs typeface="+mn-cs"/>
              </a:endParaRPr>
            </a:p>
          </p:txBody>
        </p:sp>
        <p:sp>
          <p:nvSpPr>
            <p:cNvPr id="10" name="Right Triangle 9"/>
            <p:cNvSpPr/>
            <p:nvPr userDrawn="1"/>
          </p:nvSpPr>
          <p:spPr bwMode="auto">
            <a:xfrm flipV="1">
              <a:off x="0" y="0"/>
              <a:ext cx="5107021" cy="3443591"/>
            </a:xfrm>
            <a:prstGeom prst="rtTriangle">
              <a:avLst/>
            </a:prstGeom>
            <a:grpFill/>
            <a:ln w="28575"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kern="1200" cap="none" normalizeH="0" baseline="0" smtClean="0">
                <a:ln>
                  <a:noFill/>
                </a:ln>
                <a:solidFill>
                  <a:schemeClr val="tx1"/>
                </a:solidFill>
                <a:effectLst/>
                <a:latin typeface="Arial" charset="0"/>
                <a:ea typeface="+mn-ea"/>
                <a:cs typeface="+mn-cs"/>
              </a:endParaRPr>
            </a:p>
          </p:txBody>
        </p:sp>
      </p:grpSp>
      <p:sp>
        <p:nvSpPr>
          <p:cNvPr id="3" name="Content Placeholder 2"/>
          <p:cNvSpPr>
            <a:spLocks noGrp="1"/>
          </p:cNvSpPr>
          <p:nvPr>
            <p:ph idx="1"/>
          </p:nvPr>
        </p:nvSpPr>
        <p:spPr>
          <a:xfrm>
            <a:off x="457200" y="1447800"/>
            <a:ext cx="8229600" cy="5029200"/>
          </a:xfrm>
          <a:prstGeom prst="rect">
            <a:avLst/>
          </a:prstGeom>
        </p:spPr>
        <p:txBody>
          <a:bodyPr/>
          <a:lstStyle>
            <a:lvl1pPr algn="just">
              <a:defRPr>
                <a:solidFill>
                  <a:schemeClr val="tx1"/>
                </a:solidFill>
              </a:defRPr>
            </a:lvl1pPr>
            <a:lvl2pPr algn="just">
              <a:defRPr/>
            </a:lvl2pPr>
            <a:lvl3pPr algn="just">
              <a:defRPr/>
            </a:lvl3pPr>
            <a:lvl4pPr algn="just">
              <a:defRPr/>
            </a:lvl4pPr>
            <a:lvl5pPr algn="ju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Freeform 2"/>
          <p:cNvSpPr>
            <a:spLocks/>
          </p:cNvSpPr>
          <p:nvPr userDrawn="1"/>
        </p:nvSpPr>
        <p:spPr bwMode="auto">
          <a:xfrm>
            <a:off x="0" y="0"/>
            <a:ext cx="6654800" cy="1133475"/>
          </a:xfrm>
          <a:custGeom>
            <a:avLst/>
            <a:gdLst>
              <a:gd name="T0" fmla="*/ 13644 w 13989"/>
              <a:gd name="T1" fmla="*/ 2381 h 2381"/>
              <a:gd name="T2" fmla="*/ 13989 w 13989"/>
              <a:gd name="T3" fmla="*/ 1115 h 2381"/>
              <a:gd name="T4" fmla="*/ 13720 w 13989"/>
              <a:gd name="T5" fmla="*/ 0 h 2381"/>
              <a:gd name="T6" fmla="*/ 0 w 13989"/>
              <a:gd name="T7" fmla="*/ 0 h 2381"/>
              <a:gd name="T8" fmla="*/ 0 w 13989"/>
              <a:gd name="T9" fmla="*/ 2381 h 2381"/>
              <a:gd name="T10" fmla="*/ 13644 w 13989"/>
              <a:gd name="T11" fmla="*/ 2381 h 2381"/>
              <a:gd name="T12" fmla="*/ 0 60000 65536"/>
              <a:gd name="T13" fmla="*/ 0 60000 65536"/>
              <a:gd name="T14" fmla="*/ 0 60000 65536"/>
              <a:gd name="T15" fmla="*/ 0 60000 65536"/>
              <a:gd name="T16" fmla="*/ 0 60000 65536"/>
              <a:gd name="T17" fmla="*/ 0 60000 65536"/>
              <a:gd name="T18" fmla="*/ 0 w 13989"/>
              <a:gd name="T19" fmla="*/ 0 h 2381"/>
              <a:gd name="T20" fmla="*/ 13989 w 13989"/>
              <a:gd name="T21" fmla="*/ 2381 h 2381"/>
            </a:gdLst>
            <a:ahLst/>
            <a:cxnLst>
              <a:cxn ang="T12">
                <a:pos x="T0" y="T1"/>
              </a:cxn>
              <a:cxn ang="T13">
                <a:pos x="T2" y="T3"/>
              </a:cxn>
              <a:cxn ang="T14">
                <a:pos x="T4" y="T5"/>
              </a:cxn>
              <a:cxn ang="T15">
                <a:pos x="T6" y="T7"/>
              </a:cxn>
              <a:cxn ang="T16">
                <a:pos x="T8" y="T9"/>
              </a:cxn>
              <a:cxn ang="T17">
                <a:pos x="T10" y="T11"/>
              </a:cxn>
            </a:cxnLst>
            <a:rect l="T18" t="T19" r="T20" b="T21"/>
            <a:pathLst>
              <a:path w="13989" h="2381">
                <a:moveTo>
                  <a:pt x="13644" y="2381"/>
                </a:moveTo>
                <a:cubicBezTo>
                  <a:pt x="13863" y="2009"/>
                  <a:pt x="13989" y="1577"/>
                  <a:pt x="13989" y="1115"/>
                </a:cubicBezTo>
                <a:cubicBezTo>
                  <a:pt x="13989" y="713"/>
                  <a:pt x="13889" y="336"/>
                  <a:pt x="13720" y="0"/>
                </a:cubicBezTo>
                <a:cubicBezTo>
                  <a:pt x="0" y="0"/>
                  <a:pt x="0" y="0"/>
                  <a:pt x="0" y="0"/>
                </a:cubicBezTo>
                <a:cubicBezTo>
                  <a:pt x="0" y="2381"/>
                  <a:pt x="0" y="2381"/>
                  <a:pt x="0" y="2381"/>
                </a:cubicBezTo>
                <a:lnTo>
                  <a:pt x="13644" y="2381"/>
                </a:lnTo>
                <a:close/>
              </a:path>
            </a:pathLst>
          </a:custGeom>
          <a:solidFill>
            <a:schemeClr val="bg1">
              <a:lumMod val="85000"/>
            </a:schemeClr>
          </a:solidFill>
          <a:ln w="28575">
            <a:solidFill>
              <a:schemeClr val="tx1"/>
            </a:solidFill>
            <a:round/>
            <a:headEnd/>
            <a:tailEnd/>
          </a:ln>
        </p:spPr>
        <p:txBody>
          <a:bodyPr wrap="none" anchor="ctr"/>
          <a:lstStyle/>
          <a:p>
            <a:endParaRPr lang="en-US" dirty="0">
              <a:solidFill>
                <a:schemeClr val="tx1"/>
              </a:solidFill>
            </a:endParaRPr>
          </a:p>
        </p:txBody>
      </p:sp>
      <p:sp>
        <p:nvSpPr>
          <p:cNvPr id="7" name="Title 6"/>
          <p:cNvSpPr>
            <a:spLocks noGrp="1"/>
          </p:cNvSpPr>
          <p:nvPr>
            <p:ph type="title" hasCustomPrompt="1"/>
          </p:nvPr>
        </p:nvSpPr>
        <p:spPr>
          <a:xfrm>
            <a:off x="103761" y="126460"/>
            <a:ext cx="6219217" cy="974393"/>
          </a:xfrm>
          <a:prstGeom prst="rect">
            <a:avLst/>
          </a:prstGeom>
        </p:spPr>
        <p:txBody>
          <a:bodyPr anchor="b" anchorCtr="0"/>
          <a:lstStyle>
            <a:lvl1pPr>
              <a:defRPr>
                <a:solidFill>
                  <a:srgbClr val="0000FF"/>
                </a:solidFill>
              </a:defRPr>
            </a:lvl1pPr>
          </a:lstStyle>
          <a:p>
            <a:r>
              <a:rPr lang="en-US" dirty="0" smtClean="0"/>
              <a:t>Slide Title</a:t>
            </a:r>
            <a:endParaRPr lang="en-US" dirty="0"/>
          </a:p>
        </p:txBody>
      </p:sp>
      <p:sp>
        <p:nvSpPr>
          <p:cNvPr id="5" name="Rectangle 4"/>
          <p:cNvSpPr>
            <a:spLocks noChangeArrowheads="1"/>
          </p:cNvSpPr>
          <p:nvPr userDrawn="1"/>
        </p:nvSpPr>
        <p:spPr bwMode="auto">
          <a:xfrm>
            <a:off x="8459788" y="6707188"/>
            <a:ext cx="379412" cy="106362"/>
          </a:xfrm>
          <a:prstGeom prst="rect">
            <a:avLst/>
          </a:prstGeom>
          <a:noFill/>
          <a:ln w="9525">
            <a:noFill/>
            <a:miter lim="800000"/>
            <a:headEnd/>
            <a:tailEnd/>
          </a:ln>
        </p:spPr>
        <p:txBody>
          <a:bodyPr wrap="none" lIns="0" tIns="0" rIns="0" bIns="0">
            <a:spAutoFit/>
          </a:bodyPr>
          <a:lstStyle/>
          <a:p>
            <a:r>
              <a:rPr lang="de-DE" sz="700"/>
              <a:t>Page | </a:t>
            </a:r>
            <a:fld id="{764DA472-DBEB-4A75-9D50-C12353608E9A}" type="slidenum">
              <a:rPr lang="de-DE" sz="700"/>
              <a:pPr/>
              <a:t>‹#›</a:t>
            </a:fld>
            <a:endParaRPr lang="de-DE" sz="700"/>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Heading">
    <p:spTree>
      <p:nvGrpSpPr>
        <p:cNvPr id="1" name=""/>
        <p:cNvGrpSpPr/>
        <p:nvPr/>
      </p:nvGrpSpPr>
      <p:grpSpPr>
        <a:xfrm>
          <a:off x="0" y="0"/>
          <a:ext cx="0" cy="0"/>
          <a:chOff x="0" y="0"/>
          <a:chExt cx="0" cy="0"/>
        </a:xfrm>
      </p:grpSpPr>
      <p:sp>
        <p:nvSpPr>
          <p:cNvPr id="7" name="Title 6"/>
          <p:cNvSpPr>
            <a:spLocks noGrp="1"/>
          </p:cNvSpPr>
          <p:nvPr>
            <p:ph type="title" hasCustomPrompt="1"/>
          </p:nvPr>
        </p:nvSpPr>
        <p:spPr>
          <a:xfrm>
            <a:off x="317770" y="554477"/>
            <a:ext cx="8203660" cy="5077837"/>
          </a:xfrm>
          <a:prstGeom prst="rect">
            <a:avLst/>
          </a:prstGeom>
        </p:spPr>
        <p:txBody>
          <a:bodyPr anchor="ctr" anchorCtr="0"/>
          <a:lstStyle>
            <a:lvl1pPr>
              <a:defRPr sz="6000">
                <a:solidFill>
                  <a:schemeClr val="bg1"/>
                </a:solidFill>
              </a:defRPr>
            </a:lvl1pPr>
          </a:lstStyle>
          <a:p>
            <a:r>
              <a:rPr lang="en-US" dirty="0" smtClean="0"/>
              <a:t>Slide Title</a:t>
            </a:r>
            <a:endParaRPr lang="en-US" dirty="0"/>
          </a:p>
        </p:txBody>
      </p:sp>
      <p:sp>
        <p:nvSpPr>
          <p:cNvPr id="6" name="Rectangle 5"/>
          <p:cNvSpPr>
            <a:spLocks noChangeArrowheads="1"/>
          </p:cNvSpPr>
          <p:nvPr userDrawn="1"/>
        </p:nvSpPr>
        <p:spPr bwMode="auto">
          <a:xfrm>
            <a:off x="8459788" y="6707188"/>
            <a:ext cx="394339" cy="107722"/>
          </a:xfrm>
          <a:prstGeom prst="rect">
            <a:avLst/>
          </a:prstGeom>
          <a:noFill/>
          <a:ln w="9525">
            <a:noFill/>
            <a:miter lim="800000"/>
            <a:headEnd/>
            <a:tailEnd/>
          </a:ln>
        </p:spPr>
        <p:txBody>
          <a:bodyPr wrap="none" lIns="0" tIns="0" rIns="0" bIns="0">
            <a:spAutoFit/>
          </a:bodyPr>
          <a:lstStyle/>
          <a:p>
            <a:r>
              <a:rPr lang="de-DE" sz="700" dirty="0">
                <a:solidFill>
                  <a:schemeClr val="bg1"/>
                </a:solidFill>
              </a:rPr>
              <a:t>Page | </a:t>
            </a:r>
            <a:fld id="{764DA472-DBEB-4A75-9D50-C12353608E9A}" type="slidenum">
              <a:rPr lang="de-DE" sz="700">
                <a:solidFill>
                  <a:schemeClr val="bg1"/>
                </a:solidFill>
              </a:rPr>
              <a:pPr/>
              <a:t>‹#›</a:t>
            </a:fld>
            <a:endParaRPr lang="de-DE" sz="700" dirty="0">
              <a:solidFill>
                <a:schemeClr val="bg1"/>
              </a:solidFill>
            </a:endParaRPr>
          </a:p>
        </p:txBody>
      </p:sp>
    </p:spTree>
  </p:cSld>
  <p:clrMapOvr>
    <a:masterClrMapping/>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ubsection Heading">
    <p:spTree>
      <p:nvGrpSpPr>
        <p:cNvPr id="1" name=""/>
        <p:cNvGrpSpPr/>
        <p:nvPr/>
      </p:nvGrpSpPr>
      <p:grpSpPr>
        <a:xfrm>
          <a:off x="0" y="0"/>
          <a:ext cx="0" cy="0"/>
          <a:chOff x="0" y="0"/>
          <a:chExt cx="0" cy="0"/>
        </a:xfrm>
      </p:grpSpPr>
      <p:sp>
        <p:nvSpPr>
          <p:cNvPr id="7" name="Title 6"/>
          <p:cNvSpPr>
            <a:spLocks noGrp="1"/>
          </p:cNvSpPr>
          <p:nvPr>
            <p:ph type="title" hasCustomPrompt="1"/>
          </p:nvPr>
        </p:nvSpPr>
        <p:spPr>
          <a:xfrm>
            <a:off x="317770" y="554477"/>
            <a:ext cx="8203660" cy="5077837"/>
          </a:xfrm>
          <a:prstGeom prst="rect">
            <a:avLst/>
          </a:prstGeom>
        </p:spPr>
        <p:txBody>
          <a:bodyPr anchor="ctr" anchorCtr="0"/>
          <a:lstStyle>
            <a:lvl1pPr>
              <a:defRPr sz="6000">
                <a:solidFill>
                  <a:schemeClr val="tx1"/>
                </a:solidFill>
              </a:defRPr>
            </a:lvl1pPr>
          </a:lstStyle>
          <a:p>
            <a:r>
              <a:rPr lang="en-US" dirty="0" smtClean="0"/>
              <a:t>Slide Title</a:t>
            </a:r>
            <a:endParaRPr lang="en-US" dirty="0"/>
          </a:p>
        </p:txBody>
      </p:sp>
      <p:sp>
        <p:nvSpPr>
          <p:cNvPr id="4" name="Rectangle 3"/>
          <p:cNvSpPr>
            <a:spLocks noChangeArrowheads="1"/>
          </p:cNvSpPr>
          <p:nvPr userDrawn="1"/>
        </p:nvSpPr>
        <p:spPr bwMode="auto">
          <a:xfrm>
            <a:off x="8459788" y="6707188"/>
            <a:ext cx="394339" cy="107722"/>
          </a:xfrm>
          <a:prstGeom prst="rect">
            <a:avLst/>
          </a:prstGeom>
          <a:noFill/>
          <a:ln w="9525">
            <a:noFill/>
            <a:miter lim="800000"/>
            <a:headEnd/>
            <a:tailEnd/>
          </a:ln>
        </p:spPr>
        <p:txBody>
          <a:bodyPr wrap="none" lIns="0" tIns="0" rIns="0" bIns="0">
            <a:spAutoFit/>
          </a:bodyPr>
          <a:lstStyle/>
          <a:p>
            <a:r>
              <a:rPr lang="de-DE" sz="700" dirty="0">
                <a:solidFill>
                  <a:schemeClr val="tx1"/>
                </a:solidFill>
              </a:rPr>
              <a:t>Page | </a:t>
            </a:r>
            <a:fld id="{764DA472-DBEB-4A75-9D50-C12353608E9A}" type="slidenum">
              <a:rPr lang="de-DE" sz="700">
                <a:solidFill>
                  <a:schemeClr val="tx1"/>
                </a:solidFill>
              </a:rPr>
              <a:pPr/>
              <a:t>‹#›</a:t>
            </a:fld>
            <a:endParaRPr lang="de-DE" sz="700" dirty="0">
              <a:solidFill>
                <a:schemeClr val="tx1"/>
              </a:solidFill>
            </a:endParaRPr>
          </a:p>
        </p:txBody>
      </p:sp>
    </p:spTree>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 preserve="1">
  <p:cSld name="Subsection Slide - Alt">
    <p:spTree>
      <p:nvGrpSpPr>
        <p:cNvPr id="1" name=""/>
        <p:cNvGrpSpPr/>
        <p:nvPr/>
      </p:nvGrpSpPr>
      <p:grpSpPr>
        <a:xfrm>
          <a:off x="0" y="0"/>
          <a:ext cx="0" cy="0"/>
          <a:chOff x="0" y="0"/>
          <a:chExt cx="0" cy="0"/>
        </a:xfrm>
      </p:grpSpPr>
      <p:sp>
        <p:nvSpPr>
          <p:cNvPr id="73732" name="Rectangle 4"/>
          <p:cNvSpPr>
            <a:spLocks noGrp="1" noChangeArrowheads="1"/>
          </p:cNvSpPr>
          <p:nvPr>
            <p:ph type="ctrTitle" sz="quarter" hasCustomPrompt="1"/>
          </p:nvPr>
        </p:nvSpPr>
        <p:spPr>
          <a:xfrm>
            <a:off x="217128" y="2715935"/>
            <a:ext cx="3600450" cy="1584325"/>
          </a:xfrm>
          <a:prstGeom prst="rect">
            <a:avLst/>
          </a:prstGeom>
        </p:spPr>
        <p:txBody>
          <a:bodyPr anchor="t"/>
          <a:lstStyle>
            <a:lvl1pPr>
              <a:spcAft>
                <a:spcPct val="50000"/>
              </a:spcAft>
              <a:tabLst>
                <a:tab pos="447675" algn="l"/>
              </a:tabLst>
              <a:defRPr sz="2200">
                <a:solidFill>
                  <a:schemeClr val="bg1"/>
                </a:solidFill>
              </a:defRPr>
            </a:lvl1pPr>
          </a:lstStyle>
          <a:p>
            <a:r>
              <a:rPr lang="en-US" dirty="0" smtClean="0"/>
              <a:t>Click to Insert Text</a:t>
            </a:r>
            <a:endParaRPr lang="en-US" dirty="0"/>
          </a:p>
        </p:txBody>
      </p:sp>
      <p:sp>
        <p:nvSpPr>
          <p:cNvPr id="5" name="Rectangle 4"/>
          <p:cNvSpPr>
            <a:spLocks noChangeArrowheads="1"/>
          </p:cNvSpPr>
          <p:nvPr userDrawn="1"/>
        </p:nvSpPr>
        <p:spPr bwMode="auto">
          <a:xfrm>
            <a:off x="8459788" y="6707188"/>
            <a:ext cx="394339" cy="107722"/>
          </a:xfrm>
          <a:prstGeom prst="rect">
            <a:avLst/>
          </a:prstGeom>
          <a:noFill/>
          <a:ln w="9525">
            <a:noFill/>
            <a:miter lim="800000"/>
            <a:headEnd/>
            <a:tailEnd/>
          </a:ln>
        </p:spPr>
        <p:txBody>
          <a:bodyPr wrap="none" lIns="0" tIns="0" rIns="0" bIns="0">
            <a:spAutoFit/>
          </a:bodyPr>
          <a:lstStyle/>
          <a:p>
            <a:r>
              <a:rPr lang="de-DE" sz="700" dirty="0">
                <a:solidFill>
                  <a:schemeClr val="tx1"/>
                </a:solidFill>
              </a:rPr>
              <a:t>Page | </a:t>
            </a:r>
            <a:fld id="{764DA472-DBEB-4A75-9D50-C12353608E9A}" type="slidenum">
              <a:rPr lang="de-DE" sz="700">
                <a:solidFill>
                  <a:schemeClr val="tx1"/>
                </a:solidFill>
              </a:rPr>
              <a:pPr/>
              <a:t>‹#›</a:t>
            </a:fld>
            <a:endParaRPr lang="de-DE" sz="700" dirty="0">
              <a:solidFill>
                <a:schemeClr val="tx1"/>
              </a:solidFill>
            </a:endParaRPr>
          </a:p>
        </p:txBody>
      </p:sp>
    </p:spTree>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
            <a:ext cx="5984875" cy="8636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66725" y="1698625"/>
            <a:ext cx="5400675" cy="46101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68057241"/>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7" name="Freeform 13"/>
          <p:cNvSpPr>
            <a:spLocks noChangeAspect="1"/>
          </p:cNvSpPr>
          <p:nvPr userDrawn="1"/>
        </p:nvSpPr>
        <p:spPr bwMode="auto">
          <a:xfrm>
            <a:off x="0" y="3042437"/>
            <a:ext cx="3796748" cy="2056349"/>
          </a:xfrm>
          <a:custGeom>
            <a:avLst/>
            <a:gdLst/>
            <a:ahLst/>
            <a:cxnLst>
              <a:cxn ang="0">
                <a:pos x="0" y="0"/>
              </a:cxn>
              <a:cxn ang="0">
                <a:pos x="8764" y="0"/>
              </a:cxn>
              <a:cxn ang="0">
                <a:pos x="9462" y="2563"/>
              </a:cxn>
              <a:cxn ang="0">
                <a:pos x="8764" y="5125"/>
              </a:cxn>
              <a:cxn ang="0">
                <a:pos x="0" y="5125"/>
              </a:cxn>
              <a:cxn ang="0">
                <a:pos x="0" y="0"/>
              </a:cxn>
            </a:cxnLst>
            <a:rect l="0" t="0" r="r" b="b"/>
            <a:pathLst>
              <a:path w="9462" h="5125">
                <a:moveTo>
                  <a:pt x="0" y="0"/>
                </a:moveTo>
                <a:cubicBezTo>
                  <a:pt x="8764" y="0"/>
                  <a:pt x="8764" y="0"/>
                  <a:pt x="8764" y="0"/>
                </a:cubicBezTo>
                <a:cubicBezTo>
                  <a:pt x="9207" y="752"/>
                  <a:pt x="9462" y="1628"/>
                  <a:pt x="9462" y="2563"/>
                </a:cubicBezTo>
                <a:cubicBezTo>
                  <a:pt x="9462" y="3498"/>
                  <a:pt x="9207" y="4374"/>
                  <a:pt x="8764" y="5125"/>
                </a:cubicBezTo>
                <a:cubicBezTo>
                  <a:pt x="0" y="5125"/>
                  <a:pt x="0" y="5125"/>
                  <a:pt x="0" y="5125"/>
                </a:cubicBezTo>
                <a:lnTo>
                  <a:pt x="0" y="0"/>
                </a:lnTo>
                <a:close/>
              </a:path>
            </a:pathLst>
          </a:custGeom>
          <a:solidFill>
            <a:srgbClr val="0000FF"/>
          </a:solidFill>
          <a:ln w="31750">
            <a:solidFill>
              <a:schemeClr val="tx1"/>
            </a:solidFill>
            <a:round/>
            <a:headEnd/>
            <a:tailEnd/>
          </a:ln>
        </p:spPr>
        <p:txBody>
          <a:bodyPr/>
          <a:lstStyle/>
          <a:p>
            <a:endParaRPr lang="en-US"/>
          </a:p>
        </p:txBody>
      </p:sp>
      <p:sp>
        <p:nvSpPr>
          <p:cNvPr id="2" name="Title 1"/>
          <p:cNvSpPr>
            <a:spLocks noGrp="1"/>
          </p:cNvSpPr>
          <p:nvPr>
            <p:ph type="ctrTitle"/>
          </p:nvPr>
        </p:nvSpPr>
        <p:spPr>
          <a:xfrm>
            <a:off x="189688" y="262715"/>
            <a:ext cx="8506839" cy="2616672"/>
          </a:xfrm>
          <a:prstGeom prst="rect">
            <a:avLst/>
          </a:prstGeom>
        </p:spPr>
        <p:txBody>
          <a:bodyPr/>
          <a:lstStyle>
            <a:lvl1pPr>
              <a:defRPr sz="5400">
                <a:solidFill>
                  <a:srgbClr val="0000FF"/>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19270" y="3091069"/>
            <a:ext cx="3359426" cy="1948069"/>
          </a:xfrm>
          <a:prstGeom prst="rect">
            <a:avLst/>
          </a:prstGeom>
        </p:spPr>
        <p:txBody>
          <a:bodyPr/>
          <a:lstStyle>
            <a:lvl1pPr marL="0" indent="0" algn="l">
              <a:buNone/>
              <a:defRPr>
                <a:solidFill>
                  <a:schemeClr val="bg1">
                    <a:lumMod val="85000"/>
                  </a:schemeClr>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pic>
        <p:nvPicPr>
          <p:cNvPr id="1026" name="Picture 1" descr="D:\Work\Multimedia Resources\COE Blue.png"/>
          <p:cNvPicPr>
            <a:picLocks noChangeAspect="1" noChangeArrowheads="1"/>
          </p:cNvPicPr>
          <p:nvPr userDrawn="1"/>
        </p:nvPicPr>
        <p:blipFill>
          <a:blip r:embed="rId2" cstate="print"/>
          <a:srcRect/>
          <a:stretch>
            <a:fillRect/>
          </a:stretch>
        </p:blipFill>
        <p:spPr bwMode="auto">
          <a:xfrm>
            <a:off x="7868410" y="5627826"/>
            <a:ext cx="1087437" cy="1068387"/>
          </a:xfrm>
          <a:prstGeom prst="rect">
            <a:avLst/>
          </a:prstGeom>
          <a:noFill/>
          <a:ln w="9525">
            <a:noFill/>
            <a:miter lim="800000"/>
            <a:headEnd/>
            <a:tailEnd/>
          </a:ln>
        </p:spPr>
      </p:pic>
      <p:sp>
        <p:nvSpPr>
          <p:cNvPr id="6" name="TextBox 5"/>
          <p:cNvSpPr txBox="1"/>
          <p:nvPr userDrawn="1"/>
        </p:nvSpPr>
        <p:spPr>
          <a:xfrm>
            <a:off x="218661" y="5138522"/>
            <a:ext cx="7166113" cy="1569660"/>
          </a:xfrm>
          <a:prstGeom prst="rect">
            <a:avLst/>
          </a:prstGeom>
          <a:noFill/>
        </p:spPr>
        <p:txBody>
          <a:bodyPr wrap="square" rtlCol="0">
            <a:spAutoFit/>
          </a:bodyPr>
          <a:lstStyle/>
          <a:p>
            <a:r>
              <a:rPr lang="en-US" sz="2400" b="1" dirty="0" smtClean="0">
                <a:latin typeface="+mn-lt"/>
              </a:rPr>
              <a:t>Jeffrey R. Seay, Ph.D., P.E.</a:t>
            </a:r>
          </a:p>
          <a:p>
            <a:r>
              <a:rPr lang="en-US" dirty="0" smtClean="0">
                <a:latin typeface="+mn-lt"/>
              </a:rPr>
              <a:t>Assistant</a:t>
            </a:r>
            <a:r>
              <a:rPr lang="en-US" baseline="0" dirty="0" smtClean="0">
                <a:latin typeface="+mn-lt"/>
              </a:rPr>
              <a:t> Professor</a:t>
            </a:r>
          </a:p>
          <a:p>
            <a:r>
              <a:rPr lang="en-US" baseline="0" dirty="0" smtClean="0">
                <a:latin typeface="+mn-lt"/>
              </a:rPr>
              <a:t>Department of Chemical and Materials </a:t>
            </a:r>
            <a:r>
              <a:rPr lang="en-US" baseline="0" dirty="0" err="1" smtClean="0">
                <a:latin typeface="+mn-lt"/>
              </a:rPr>
              <a:t>Engieering</a:t>
            </a:r>
            <a:endParaRPr lang="en-US" baseline="0" dirty="0" smtClean="0">
              <a:latin typeface="+mn-lt"/>
            </a:endParaRPr>
          </a:p>
          <a:p>
            <a:r>
              <a:rPr lang="en-US" baseline="0" dirty="0" smtClean="0">
                <a:latin typeface="+mn-lt"/>
              </a:rPr>
              <a:t>University of Kentucky College of Engineering</a:t>
            </a:r>
          </a:p>
          <a:p>
            <a:r>
              <a:rPr lang="en-US" baseline="0" dirty="0" smtClean="0">
                <a:latin typeface="+mn-lt"/>
              </a:rPr>
              <a:t>Paducah Extended Campus</a:t>
            </a:r>
            <a:endParaRPr lang="en-US" dirty="0">
              <a:latin typeface="+mn-lt"/>
            </a:endParaRP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Title Slide - Alt">
    <p:spTree>
      <p:nvGrpSpPr>
        <p:cNvPr id="1" name=""/>
        <p:cNvGrpSpPr/>
        <p:nvPr/>
      </p:nvGrpSpPr>
      <p:grpSpPr>
        <a:xfrm>
          <a:off x="0" y="0"/>
          <a:ext cx="0" cy="0"/>
          <a:chOff x="0" y="0"/>
          <a:chExt cx="0" cy="0"/>
        </a:xfrm>
      </p:grpSpPr>
      <p:grpSp>
        <p:nvGrpSpPr>
          <p:cNvPr id="6" name="Group 5"/>
          <p:cNvGrpSpPr/>
          <p:nvPr userDrawn="1"/>
        </p:nvGrpSpPr>
        <p:grpSpPr>
          <a:xfrm flipH="1">
            <a:off x="3657599" y="0"/>
            <a:ext cx="5486401" cy="6858000"/>
            <a:chOff x="0" y="0"/>
            <a:chExt cx="5486401" cy="6858000"/>
          </a:xfrm>
        </p:grpSpPr>
        <p:sp>
          <p:nvSpPr>
            <p:cNvPr id="7" name="Moon 6"/>
            <p:cNvSpPr/>
            <p:nvPr userDrawn="1"/>
          </p:nvSpPr>
          <p:spPr bwMode="auto">
            <a:xfrm>
              <a:off x="1" y="0"/>
              <a:ext cx="5486400" cy="6858000"/>
            </a:xfrm>
            <a:prstGeom prst="moon">
              <a:avLst>
                <a:gd name="adj" fmla="val 42908"/>
              </a:avLst>
            </a:prstGeom>
            <a:solidFill>
              <a:schemeClr val="bg1">
                <a:lumMod val="85000"/>
              </a:schemeClr>
            </a:solidFill>
            <a:ln w="28575" cap="flat" cmpd="sng" algn="ctr">
              <a:solidFill>
                <a:schemeClr val="bg1">
                  <a:lumMod val="8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8" name="Right Triangle 7"/>
            <p:cNvSpPr/>
            <p:nvPr userDrawn="1"/>
          </p:nvSpPr>
          <p:spPr bwMode="auto">
            <a:xfrm>
              <a:off x="0" y="3414409"/>
              <a:ext cx="5107021" cy="3443591"/>
            </a:xfrm>
            <a:prstGeom prst="rtTriangle">
              <a:avLst/>
            </a:prstGeom>
            <a:solidFill>
              <a:schemeClr val="bg1">
                <a:lumMod val="85000"/>
              </a:schemeClr>
            </a:solidFill>
            <a:ln w="28575" cap="flat" cmpd="sng" algn="ctr">
              <a:solidFill>
                <a:schemeClr val="bg1">
                  <a:lumMod val="8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kern="1200" cap="none" normalizeH="0" baseline="0" smtClean="0">
                <a:ln>
                  <a:noFill/>
                </a:ln>
                <a:solidFill>
                  <a:schemeClr val="tx1"/>
                </a:solidFill>
                <a:effectLst/>
                <a:latin typeface="Arial" charset="0"/>
                <a:ea typeface="+mn-ea"/>
                <a:cs typeface="+mn-cs"/>
              </a:endParaRPr>
            </a:p>
          </p:txBody>
        </p:sp>
        <p:sp>
          <p:nvSpPr>
            <p:cNvPr id="9" name="Right Triangle 8"/>
            <p:cNvSpPr/>
            <p:nvPr userDrawn="1"/>
          </p:nvSpPr>
          <p:spPr bwMode="auto">
            <a:xfrm flipV="1">
              <a:off x="0" y="0"/>
              <a:ext cx="5107021" cy="3443591"/>
            </a:xfrm>
            <a:prstGeom prst="rtTriangle">
              <a:avLst/>
            </a:prstGeom>
            <a:solidFill>
              <a:schemeClr val="bg1">
                <a:lumMod val="85000"/>
              </a:schemeClr>
            </a:solidFill>
            <a:ln w="28575" cap="flat" cmpd="sng" algn="ctr">
              <a:solidFill>
                <a:schemeClr val="bg1">
                  <a:lumMod val="8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kern="1200" cap="none" normalizeH="0" baseline="0" smtClean="0">
                <a:ln>
                  <a:noFill/>
                </a:ln>
                <a:solidFill>
                  <a:schemeClr val="tx1"/>
                </a:solidFill>
                <a:effectLst/>
                <a:latin typeface="Arial" charset="0"/>
                <a:ea typeface="+mn-ea"/>
                <a:cs typeface="+mn-cs"/>
              </a:endParaRPr>
            </a:p>
          </p:txBody>
        </p:sp>
      </p:grpSp>
      <p:sp>
        <p:nvSpPr>
          <p:cNvPr id="65549" name="Freeform 13"/>
          <p:cNvSpPr>
            <a:spLocks/>
          </p:cNvSpPr>
          <p:nvPr userDrawn="1"/>
        </p:nvSpPr>
        <p:spPr bwMode="auto">
          <a:xfrm>
            <a:off x="0" y="0"/>
            <a:ext cx="7752945" cy="5408579"/>
          </a:xfrm>
          <a:custGeom>
            <a:avLst/>
            <a:gdLst/>
            <a:ahLst/>
            <a:cxnLst>
              <a:cxn ang="0">
                <a:pos x="14939" y="11717"/>
              </a:cxn>
              <a:cxn ang="0">
                <a:pos x="16637" y="5473"/>
              </a:cxn>
              <a:cxn ang="0">
                <a:pos x="15354" y="0"/>
              </a:cxn>
              <a:cxn ang="0">
                <a:pos x="0" y="0"/>
              </a:cxn>
              <a:cxn ang="0">
                <a:pos x="0" y="11717"/>
              </a:cxn>
              <a:cxn ang="0">
                <a:pos x="14939" y="11717"/>
              </a:cxn>
            </a:cxnLst>
            <a:rect l="0" t="0" r="r" b="b"/>
            <a:pathLst>
              <a:path w="16637" h="11717">
                <a:moveTo>
                  <a:pt x="14939" y="11717"/>
                </a:moveTo>
                <a:cubicBezTo>
                  <a:pt x="16018" y="9886"/>
                  <a:pt x="16637" y="7752"/>
                  <a:pt x="16637" y="5473"/>
                </a:cubicBezTo>
                <a:cubicBezTo>
                  <a:pt x="16637" y="3507"/>
                  <a:pt x="16174" y="1650"/>
                  <a:pt x="15354" y="0"/>
                </a:cubicBezTo>
                <a:cubicBezTo>
                  <a:pt x="0" y="0"/>
                  <a:pt x="0" y="0"/>
                  <a:pt x="0" y="0"/>
                </a:cubicBezTo>
                <a:cubicBezTo>
                  <a:pt x="0" y="11717"/>
                  <a:pt x="0" y="11717"/>
                  <a:pt x="0" y="11717"/>
                </a:cubicBezTo>
                <a:lnTo>
                  <a:pt x="14939" y="11717"/>
                </a:lnTo>
                <a:close/>
              </a:path>
            </a:pathLst>
          </a:custGeom>
          <a:solidFill>
            <a:srgbClr val="0000FF"/>
          </a:solidFill>
          <a:ln w="9525">
            <a:noFill/>
            <a:round/>
            <a:headEnd/>
            <a:tailEnd/>
          </a:ln>
        </p:spPr>
        <p:txBody>
          <a:bodyPr/>
          <a:lstStyle/>
          <a:p>
            <a:endParaRPr lang="en-US"/>
          </a:p>
        </p:txBody>
      </p:sp>
      <p:sp>
        <p:nvSpPr>
          <p:cNvPr id="65548" name="Rectangle 12"/>
          <p:cNvSpPr>
            <a:spLocks noGrp="1" noChangeArrowheads="1"/>
          </p:cNvSpPr>
          <p:nvPr>
            <p:ph type="subTitle" sz="quarter" idx="1" hasCustomPrompt="1"/>
          </p:nvPr>
        </p:nvSpPr>
        <p:spPr>
          <a:xfrm>
            <a:off x="466725" y="549275"/>
            <a:ext cx="6626225" cy="4751388"/>
          </a:xfrm>
          <a:prstGeom prst="rect">
            <a:avLst/>
          </a:prstGeom>
        </p:spPr>
        <p:txBody>
          <a:bodyPr/>
          <a:lstStyle>
            <a:lvl1pPr>
              <a:buNone/>
              <a:tabLst>
                <a:tab pos="541338" algn="l"/>
              </a:tabLst>
              <a:defRPr sz="5400" b="1">
                <a:solidFill>
                  <a:schemeClr val="bg1"/>
                </a:solidFill>
              </a:defRPr>
            </a:lvl1pPr>
            <a:lvl3pPr marL="3175" lvl="2" indent="0">
              <a:buFontTx/>
              <a:buNone/>
              <a:tabLst>
                <a:tab pos="541338" algn="l"/>
              </a:tabLst>
              <a:defRPr sz="2700" b="1">
                <a:solidFill>
                  <a:schemeClr val="folHlink"/>
                </a:solidFill>
              </a:defRPr>
            </a:lvl3pPr>
          </a:lstStyle>
          <a:p>
            <a:r>
              <a:rPr lang="en-US" dirty="0" smtClean="0"/>
              <a:t>Slide Title</a:t>
            </a:r>
            <a:endParaRPr lang="en-US" dirty="0"/>
          </a:p>
        </p:txBody>
      </p:sp>
      <p:sp>
        <p:nvSpPr>
          <p:cNvPr id="4" name="TextBox 3"/>
          <p:cNvSpPr txBox="1"/>
          <p:nvPr userDrawn="1"/>
        </p:nvSpPr>
        <p:spPr>
          <a:xfrm>
            <a:off x="1461052" y="5434260"/>
            <a:ext cx="7682947" cy="1384995"/>
          </a:xfrm>
          <a:prstGeom prst="rect">
            <a:avLst/>
          </a:prstGeom>
          <a:noFill/>
        </p:spPr>
        <p:txBody>
          <a:bodyPr wrap="square" rtlCol="0">
            <a:spAutoFit/>
          </a:bodyPr>
          <a:lstStyle/>
          <a:p>
            <a:r>
              <a:rPr lang="en-US" sz="2000" b="1" dirty="0" smtClean="0">
                <a:latin typeface="+mn-lt"/>
              </a:rPr>
              <a:t>Jeffrey R. Seay, Ph.D., P.E.</a:t>
            </a:r>
          </a:p>
          <a:p>
            <a:r>
              <a:rPr lang="en-US" sz="1600" dirty="0" smtClean="0">
                <a:latin typeface="+mn-lt"/>
              </a:rPr>
              <a:t>Assistant</a:t>
            </a:r>
            <a:r>
              <a:rPr lang="en-US" sz="1600" baseline="0" dirty="0" smtClean="0">
                <a:latin typeface="+mn-lt"/>
              </a:rPr>
              <a:t> Professor</a:t>
            </a:r>
          </a:p>
          <a:p>
            <a:r>
              <a:rPr lang="en-US" sz="1600" baseline="0" dirty="0" smtClean="0">
                <a:latin typeface="+mn-lt"/>
              </a:rPr>
              <a:t>Department of Chemical and Materials Engineering</a:t>
            </a:r>
          </a:p>
          <a:p>
            <a:r>
              <a:rPr lang="en-US" sz="1600" baseline="0" dirty="0" smtClean="0">
                <a:latin typeface="+mn-lt"/>
              </a:rPr>
              <a:t>University of Kentucky College of Engineering</a:t>
            </a:r>
          </a:p>
          <a:p>
            <a:r>
              <a:rPr lang="en-US" sz="1600" baseline="0" dirty="0" smtClean="0">
                <a:latin typeface="+mn-lt"/>
              </a:rPr>
              <a:t>Paducah Extended Campus</a:t>
            </a:r>
            <a:endParaRPr lang="en-US" sz="1600" dirty="0">
              <a:latin typeface="+mn-lt"/>
            </a:endParaRPr>
          </a:p>
        </p:txBody>
      </p:sp>
      <p:pic>
        <p:nvPicPr>
          <p:cNvPr id="5" name="Picture 1" descr="D:\Work\Multimedia Resources\COE Blue.png"/>
          <p:cNvPicPr>
            <a:picLocks noChangeAspect="1" noChangeArrowheads="1"/>
          </p:cNvPicPr>
          <p:nvPr userDrawn="1"/>
        </p:nvPicPr>
        <p:blipFill>
          <a:blip r:embed="rId2" cstate="print"/>
          <a:srcRect/>
          <a:stretch>
            <a:fillRect/>
          </a:stretch>
        </p:blipFill>
        <p:spPr bwMode="auto">
          <a:xfrm>
            <a:off x="166006" y="5637974"/>
            <a:ext cx="1087437" cy="1068387"/>
          </a:xfrm>
          <a:prstGeom prst="rect">
            <a:avLst/>
          </a:prstGeom>
          <a:noFill/>
          <a:ln w="9525">
            <a:noFill/>
            <a:miter lim="800000"/>
            <a:headEnd/>
            <a:tailEnd/>
          </a:ln>
        </p:spPr>
      </p:pic>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 preserve="1">
  <p:cSld name="1_Title Slide - Alt">
    <p:spTree>
      <p:nvGrpSpPr>
        <p:cNvPr id="1" name=""/>
        <p:cNvGrpSpPr/>
        <p:nvPr/>
      </p:nvGrpSpPr>
      <p:grpSpPr>
        <a:xfrm>
          <a:off x="0" y="0"/>
          <a:ext cx="0" cy="0"/>
          <a:chOff x="0" y="0"/>
          <a:chExt cx="0" cy="0"/>
        </a:xfrm>
      </p:grpSpPr>
      <p:sp>
        <p:nvSpPr>
          <p:cNvPr id="65549" name="Freeform 13"/>
          <p:cNvSpPr>
            <a:spLocks/>
          </p:cNvSpPr>
          <p:nvPr userDrawn="1"/>
        </p:nvSpPr>
        <p:spPr bwMode="auto">
          <a:xfrm>
            <a:off x="0" y="0"/>
            <a:ext cx="7752945" cy="5408579"/>
          </a:xfrm>
          <a:custGeom>
            <a:avLst/>
            <a:gdLst/>
            <a:ahLst/>
            <a:cxnLst>
              <a:cxn ang="0">
                <a:pos x="14939" y="11717"/>
              </a:cxn>
              <a:cxn ang="0">
                <a:pos x="16637" y="5473"/>
              </a:cxn>
              <a:cxn ang="0">
                <a:pos x="15354" y="0"/>
              </a:cxn>
              <a:cxn ang="0">
                <a:pos x="0" y="0"/>
              </a:cxn>
              <a:cxn ang="0">
                <a:pos x="0" y="11717"/>
              </a:cxn>
              <a:cxn ang="0">
                <a:pos x="14939" y="11717"/>
              </a:cxn>
            </a:cxnLst>
            <a:rect l="0" t="0" r="r" b="b"/>
            <a:pathLst>
              <a:path w="16637" h="11717">
                <a:moveTo>
                  <a:pt x="14939" y="11717"/>
                </a:moveTo>
                <a:cubicBezTo>
                  <a:pt x="16018" y="9886"/>
                  <a:pt x="16637" y="7752"/>
                  <a:pt x="16637" y="5473"/>
                </a:cubicBezTo>
                <a:cubicBezTo>
                  <a:pt x="16637" y="3507"/>
                  <a:pt x="16174" y="1650"/>
                  <a:pt x="15354" y="0"/>
                </a:cubicBezTo>
                <a:cubicBezTo>
                  <a:pt x="0" y="0"/>
                  <a:pt x="0" y="0"/>
                  <a:pt x="0" y="0"/>
                </a:cubicBezTo>
                <a:cubicBezTo>
                  <a:pt x="0" y="11717"/>
                  <a:pt x="0" y="11717"/>
                  <a:pt x="0" y="11717"/>
                </a:cubicBezTo>
                <a:lnTo>
                  <a:pt x="14939" y="11717"/>
                </a:lnTo>
                <a:close/>
              </a:path>
            </a:pathLst>
          </a:custGeom>
          <a:solidFill>
            <a:srgbClr val="0000FF"/>
          </a:solidFill>
          <a:ln w="9525">
            <a:noFill/>
            <a:round/>
            <a:headEnd/>
            <a:tailEnd/>
          </a:ln>
        </p:spPr>
        <p:txBody>
          <a:bodyPr/>
          <a:lstStyle/>
          <a:p>
            <a:endParaRPr lang="en-US"/>
          </a:p>
        </p:txBody>
      </p:sp>
      <p:sp>
        <p:nvSpPr>
          <p:cNvPr id="65548" name="Rectangle 12"/>
          <p:cNvSpPr>
            <a:spLocks noGrp="1" noChangeArrowheads="1"/>
          </p:cNvSpPr>
          <p:nvPr>
            <p:ph type="subTitle" sz="quarter" idx="1" hasCustomPrompt="1"/>
          </p:nvPr>
        </p:nvSpPr>
        <p:spPr>
          <a:xfrm>
            <a:off x="466725" y="549275"/>
            <a:ext cx="6626225" cy="4751388"/>
          </a:xfrm>
          <a:prstGeom prst="rect">
            <a:avLst/>
          </a:prstGeom>
        </p:spPr>
        <p:txBody>
          <a:bodyPr/>
          <a:lstStyle>
            <a:lvl1pPr>
              <a:buNone/>
              <a:tabLst>
                <a:tab pos="541338" algn="l"/>
              </a:tabLst>
              <a:defRPr sz="5400" b="1">
                <a:solidFill>
                  <a:schemeClr val="bg1"/>
                </a:solidFill>
              </a:defRPr>
            </a:lvl1pPr>
            <a:lvl3pPr marL="3175" lvl="2" indent="0">
              <a:buFontTx/>
              <a:buNone/>
              <a:tabLst>
                <a:tab pos="541338" algn="l"/>
              </a:tabLst>
              <a:defRPr sz="2700" b="1">
                <a:solidFill>
                  <a:schemeClr val="folHlink"/>
                </a:solidFill>
              </a:defRPr>
            </a:lvl3pPr>
          </a:lstStyle>
          <a:p>
            <a:r>
              <a:rPr lang="en-US" dirty="0" smtClean="0"/>
              <a:t>Slide Title</a:t>
            </a:r>
            <a:endParaRPr lang="en-US" dirty="0"/>
          </a:p>
        </p:txBody>
      </p:sp>
      <p:sp>
        <p:nvSpPr>
          <p:cNvPr id="4" name="TextBox 3"/>
          <p:cNvSpPr txBox="1"/>
          <p:nvPr userDrawn="1"/>
        </p:nvSpPr>
        <p:spPr>
          <a:xfrm>
            <a:off x="476656" y="5434260"/>
            <a:ext cx="8667344" cy="1384995"/>
          </a:xfrm>
          <a:prstGeom prst="rect">
            <a:avLst/>
          </a:prstGeom>
          <a:noFill/>
        </p:spPr>
        <p:txBody>
          <a:bodyPr wrap="square" rtlCol="0">
            <a:spAutoFit/>
          </a:bodyPr>
          <a:lstStyle/>
          <a:p>
            <a:r>
              <a:rPr lang="en-US" sz="2000" b="1" dirty="0" smtClean="0">
                <a:latin typeface="+mn-lt"/>
              </a:rPr>
              <a:t>Jeffrey R. Seay, Ph.D., P.E.</a:t>
            </a:r>
          </a:p>
          <a:p>
            <a:r>
              <a:rPr lang="en-US" sz="1600" dirty="0" smtClean="0">
                <a:latin typeface="+mn-lt"/>
              </a:rPr>
              <a:t>Assistant</a:t>
            </a:r>
            <a:r>
              <a:rPr lang="en-US" sz="1600" baseline="0" dirty="0" smtClean="0">
                <a:latin typeface="+mn-lt"/>
              </a:rPr>
              <a:t> Professor</a:t>
            </a:r>
          </a:p>
          <a:p>
            <a:r>
              <a:rPr lang="en-US" sz="1600" baseline="0" dirty="0" smtClean="0">
                <a:latin typeface="+mn-lt"/>
              </a:rPr>
              <a:t>Department of Chemical and Materials Engineering</a:t>
            </a:r>
          </a:p>
          <a:p>
            <a:r>
              <a:rPr lang="en-US" sz="1600" baseline="0" dirty="0" smtClean="0">
                <a:latin typeface="+mn-lt"/>
              </a:rPr>
              <a:t>University of Kentucky College of Engineering</a:t>
            </a:r>
          </a:p>
          <a:p>
            <a:r>
              <a:rPr lang="en-US" sz="1600" baseline="0" dirty="0" smtClean="0">
                <a:latin typeface="+mn-lt"/>
              </a:rPr>
              <a:t>Paducah Extended Campus</a:t>
            </a:r>
            <a:endParaRPr lang="en-US" sz="1600" dirty="0">
              <a:latin typeface="+mn-lt"/>
            </a:endParaRPr>
          </a:p>
        </p:txBody>
      </p:sp>
      <p:pic>
        <p:nvPicPr>
          <p:cNvPr id="5" name="Picture 1" descr="D:\Work\Multimedia Resources\COE Blue.png"/>
          <p:cNvPicPr>
            <a:picLocks noChangeAspect="1" noChangeArrowheads="1"/>
          </p:cNvPicPr>
          <p:nvPr userDrawn="1"/>
        </p:nvPicPr>
        <p:blipFill>
          <a:blip r:embed="rId2" cstate="print"/>
          <a:srcRect/>
          <a:stretch>
            <a:fillRect/>
          </a:stretch>
        </p:blipFill>
        <p:spPr bwMode="auto">
          <a:xfrm>
            <a:off x="7938406" y="5667157"/>
            <a:ext cx="1087437" cy="1068387"/>
          </a:xfrm>
          <a:prstGeom prst="rect">
            <a:avLst/>
          </a:prstGeom>
          <a:noFill/>
          <a:ln w="9525">
            <a:noFill/>
            <a:miter lim="800000"/>
            <a:headEnd/>
            <a:tailEnd/>
          </a:ln>
        </p:spPr>
      </p:pic>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 preserve="1">
  <p:cSld name="Title Slide - Alt 2">
    <p:spTree>
      <p:nvGrpSpPr>
        <p:cNvPr id="1" name=""/>
        <p:cNvGrpSpPr/>
        <p:nvPr/>
      </p:nvGrpSpPr>
      <p:grpSpPr>
        <a:xfrm>
          <a:off x="0" y="0"/>
          <a:ext cx="0" cy="0"/>
          <a:chOff x="0" y="0"/>
          <a:chExt cx="0" cy="0"/>
        </a:xfrm>
      </p:grpSpPr>
      <p:sp>
        <p:nvSpPr>
          <p:cNvPr id="61443" name="Rectangle 3"/>
          <p:cNvSpPr>
            <a:spLocks noGrp="1" noChangeArrowheads="1"/>
          </p:cNvSpPr>
          <p:nvPr>
            <p:ph type="ctrTitle" hasCustomPrompt="1"/>
          </p:nvPr>
        </p:nvSpPr>
        <p:spPr>
          <a:xfrm>
            <a:off x="466725" y="3195528"/>
            <a:ext cx="3673475" cy="1008063"/>
          </a:xfrm>
          <a:prstGeom prst="rect">
            <a:avLst/>
          </a:prstGeom>
        </p:spPr>
        <p:txBody>
          <a:bodyPr anchor="t"/>
          <a:lstStyle>
            <a:lvl1pPr>
              <a:defRPr sz="2200">
                <a:solidFill>
                  <a:schemeClr val="bg1"/>
                </a:solidFill>
              </a:defRPr>
            </a:lvl1pPr>
          </a:lstStyle>
          <a:p>
            <a:r>
              <a:rPr lang="en-US" dirty="0" smtClean="0"/>
              <a:t>Title</a:t>
            </a:r>
            <a:endParaRPr lang="en-US" dirty="0"/>
          </a:p>
        </p:txBody>
      </p:sp>
      <p:sp>
        <p:nvSpPr>
          <p:cNvPr id="61444" name="Rectangle 4"/>
          <p:cNvSpPr>
            <a:spLocks noGrp="1" noChangeArrowheads="1"/>
          </p:cNvSpPr>
          <p:nvPr>
            <p:ph type="subTitle" idx="1" hasCustomPrompt="1"/>
          </p:nvPr>
        </p:nvSpPr>
        <p:spPr>
          <a:xfrm>
            <a:off x="466725" y="4635391"/>
            <a:ext cx="2665413" cy="307777"/>
          </a:xfrm>
          <a:prstGeom prst="rect">
            <a:avLst/>
          </a:prstGeom>
        </p:spPr>
        <p:txBody>
          <a:bodyPr>
            <a:spAutoFit/>
          </a:bodyPr>
          <a:lstStyle>
            <a:lvl1pPr>
              <a:spcAft>
                <a:spcPct val="0"/>
              </a:spcAft>
              <a:buNone/>
              <a:defRPr sz="1400">
                <a:solidFill>
                  <a:schemeClr val="bg1"/>
                </a:solidFill>
              </a:defRPr>
            </a:lvl1pPr>
            <a:lvl2pPr marL="1588" lvl="1" indent="0">
              <a:spcAft>
                <a:spcPct val="0"/>
              </a:spcAft>
              <a:buFontTx/>
              <a:buNone/>
              <a:defRPr sz="1400">
                <a:solidFill>
                  <a:schemeClr val="bg1"/>
                </a:solidFill>
              </a:defRPr>
            </a:lvl2pPr>
          </a:lstStyle>
          <a:p>
            <a:r>
              <a:rPr lang="en-US" dirty="0" smtClean="0"/>
              <a:t>Subtitle</a:t>
            </a:r>
            <a:endParaRPr lang="en-US" dirty="0"/>
          </a:p>
        </p:txBody>
      </p:sp>
      <p:sp>
        <p:nvSpPr>
          <p:cNvPr id="6" name="TextBox 5"/>
          <p:cNvSpPr txBox="1"/>
          <p:nvPr userDrawn="1"/>
        </p:nvSpPr>
        <p:spPr>
          <a:xfrm>
            <a:off x="120177" y="5097951"/>
            <a:ext cx="7166113" cy="1323439"/>
          </a:xfrm>
          <a:prstGeom prst="rect">
            <a:avLst/>
          </a:prstGeom>
          <a:noFill/>
        </p:spPr>
        <p:txBody>
          <a:bodyPr wrap="square" rtlCol="0">
            <a:spAutoFit/>
          </a:bodyPr>
          <a:lstStyle/>
          <a:p>
            <a:r>
              <a:rPr lang="en-US" sz="2000" b="1" dirty="0" smtClean="0">
                <a:latin typeface="+mn-lt"/>
              </a:rPr>
              <a:t>Jeffrey R. Seay, Ph.D., P.E.</a:t>
            </a:r>
          </a:p>
          <a:p>
            <a:r>
              <a:rPr lang="en-US" sz="2000" b="1" dirty="0" smtClean="0">
                <a:latin typeface="+mn-lt"/>
              </a:rPr>
              <a:t>Associate Professor</a:t>
            </a:r>
          </a:p>
          <a:p>
            <a:r>
              <a:rPr lang="en-US" sz="2000" b="1" dirty="0" smtClean="0">
                <a:latin typeface="+mn-lt"/>
              </a:rPr>
              <a:t>University of</a:t>
            </a:r>
            <a:r>
              <a:rPr lang="en-US" sz="2000" b="1" baseline="0" dirty="0" smtClean="0">
                <a:latin typeface="+mn-lt"/>
              </a:rPr>
              <a:t> Kentucky</a:t>
            </a:r>
          </a:p>
          <a:p>
            <a:r>
              <a:rPr lang="en-US" sz="2000" b="1" baseline="0" dirty="0" smtClean="0">
                <a:latin typeface="+mn-lt"/>
              </a:rPr>
              <a:t>Department of Chemical and Materials Engineering</a:t>
            </a:r>
            <a:endParaRPr lang="en-US" sz="2000" b="1" dirty="0" smtClean="0">
              <a:latin typeface="+mn-lt"/>
            </a:endParaRPr>
          </a:p>
        </p:txBody>
      </p:sp>
    </p:spTree>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UK White on Blue">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0"/>
            <a:ext cx="8229600" cy="5029200"/>
          </a:xfrm>
          <a:prstGeom prst="rect">
            <a:avLst/>
          </a:prstGeom>
        </p:spPr>
        <p:txBody>
          <a:bodyPr/>
          <a:lstStyle>
            <a:lvl1pPr algn="just">
              <a:defRPr>
                <a:solidFill>
                  <a:schemeClr val="tx1"/>
                </a:solidFill>
              </a:defRPr>
            </a:lvl1pPr>
            <a:lvl2pPr algn="just">
              <a:defRPr/>
            </a:lvl2pPr>
            <a:lvl3pPr algn="just">
              <a:defRPr/>
            </a:lvl3pPr>
            <a:lvl4pPr algn="just">
              <a:defRPr/>
            </a:lvl4pPr>
            <a:lvl5pPr algn="ju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Freeform 2"/>
          <p:cNvSpPr>
            <a:spLocks/>
          </p:cNvSpPr>
          <p:nvPr userDrawn="1"/>
        </p:nvSpPr>
        <p:spPr bwMode="auto">
          <a:xfrm>
            <a:off x="7938" y="7938"/>
            <a:ext cx="6654800" cy="1133475"/>
          </a:xfrm>
          <a:custGeom>
            <a:avLst/>
            <a:gdLst>
              <a:gd name="T0" fmla="*/ 13644 w 13989"/>
              <a:gd name="T1" fmla="*/ 2381 h 2381"/>
              <a:gd name="T2" fmla="*/ 13989 w 13989"/>
              <a:gd name="T3" fmla="*/ 1115 h 2381"/>
              <a:gd name="T4" fmla="*/ 13720 w 13989"/>
              <a:gd name="T5" fmla="*/ 0 h 2381"/>
              <a:gd name="T6" fmla="*/ 0 w 13989"/>
              <a:gd name="T7" fmla="*/ 0 h 2381"/>
              <a:gd name="T8" fmla="*/ 0 w 13989"/>
              <a:gd name="T9" fmla="*/ 2381 h 2381"/>
              <a:gd name="T10" fmla="*/ 13644 w 13989"/>
              <a:gd name="T11" fmla="*/ 2381 h 2381"/>
              <a:gd name="T12" fmla="*/ 0 60000 65536"/>
              <a:gd name="T13" fmla="*/ 0 60000 65536"/>
              <a:gd name="T14" fmla="*/ 0 60000 65536"/>
              <a:gd name="T15" fmla="*/ 0 60000 65536"/>
              <a:gd name="T16" fmla="*/ 0 60000 65536"/>
              <a:gd name="T17" fmla="*/ 0 60000 65536"/>
              <a:gd name="T18" fmla="*/ 0 w 13989"/>
              <a:gd name="T19" fmla="*/ 0 h 2381"/>
              <a:gd name="T20" fmla="*/ 13989 w 13989"/>
              <a:gd name="T21" fmla="*/ 2381 h 2381"/>
            </a:gdLst>
            <a:ahLst/>
            <a:cxnLst>
              <a:cxn ang="T12">
                <a:pos x="T0" y="T1"/>
              </a:cxn>
              <a:cxn ang="T13">
                <a:pos x="T2" y="T3"/>
              </a:cxn>
              <a:cxn ang="T14">
                <a:pos x="T4" y="T5"/>
              </a:cxn>
              <a:cxn ang="T15">
                <a:pos x="T6" y="T7"/>
              </a:cxn>
              <a:cxn ang="T16">
                <a:pos x="T8" y="T9"/>
              </a:cxn>
              <a:cxn ang="T17">
                <a:pos x="T10" y="T11"/>
              </a:cxn>
            </a:cxnLst>
            <a:rect l="T18" t="T19" r="T20" b="T21"/>
            <a:pathLst>
              <a:path w="13989" h="2381">
                <a:moveTo>
                  <a:pt x="13644" y="2381"/>
                </a:moveTo>
                <a:cubicBezTo>
                  <a:pt x="13863" y="2009"/>
                  <a:pt x="13989" y="1577"/>
                  <a:pt x="13989" y="1115"/>
                </a:cubicBezTo>
                <a:cubicBezTo>
                  <a:pt x="13989" y="713"/>
                  <a:pt x="13889" y="336"/>
                  <a:pt x="13720" y="0"/>
                </a:cubicBezTo>
                <a:cubicBezTo>
                  <a:pt x="0" y="0"/>
                  <a:pt x="0" y="0"/>
                  <a:pt x="0" y="0"/>
                </a:cubicBezTo>
                <a:cubicBezTo>
                  <a:pt x="0" y="2381"/>
                  <a:pt x="0" y="2381"/>
                  <a:pt x="0" y="2381"/>
                </a:cubicBezTo>
                <a:lnTo>
                  <a:pt x="13644" y="2381"/>
                </a:lnTo>
                <a:close/>
              </a:path>
            </a:pathLst>
          </a:custGeom>
          <a:solidFill>
            <a:srgbClr val="0000FF"/>
          </a:solidFill>
          <a:ln w="28575">
            <a:solidFill>
              <a:srgbClr val="000000"/>
            </a:solidFill>
            <a:round/>
            <a:headEnd/>
            <a:tailEnd/>
          </a:ln>
        </p:spPr>
        <p:txBody>
          <a:bodyPr wrap="none" anchor="ctr"/>
          <a:lstStyle/>
          <a:p>
            <a:endParaRPr lang="en-US"/>
          </a:p>
        </p:txBody>
      </p:sp>
      <p:sp>
        <p:nvSpPr>
          <p:cNvPr id="5" name="Rectangle 2"/>
          <p:cNvSpPr>
            <a:spLocks noGrp="1" noChangeArrowheads="1"/>
          </p:cNvSpPr>
          <p:nvPr userDrawn="1">
            <p:ph type="title" hasCustomPrompt="1"/>
          </p:nvPr>
        </p:nvSpPr>
        <p:spPr>
          <a:xfrm>
            <a:off x="112825" y="126460"/>
            <a:ext cx="5896099" cy="963038"/>
          </a:xfrm>
          <a:prstGeom prst="rect">
            <a:avLst/>
          </a:prstGeom>
        </p:spPr>
        <p:txBody>
          <a:bodyPr anchor="b" anchorCtr="0"/>
          <a:lstStyle>
            <a:lvl1pPr>
              <a:defRPr baseline="0">
                <a:solidFill>
                  <a:schemeClr val="bg1"/>
                </a:solidFill>
              </a:defRPr>
            </a:lvl1pPr>
          </a:lstStyle>
          <a:p>
            <a:r>
              <a:rPr lang="en-US" dirty="0" smtClean="0">
                <a:solidFill>
                  <a:schemeClr val="bg1"/>
                </a:solidFill>
              </a:rPr>
              <a:t>Slide Title</a:t>
            </a:r>
            <a:endParaRPr lang="en-US" dirty="0">
              <a:solidFill>
                <a:schemeClr val="bg1"/>
              </a:solidFill>
            </a:endParaRPr>
          </a:p>
        </p:txBody>
      </p:sp>
      <p:sp>
        <p:nvSpPr>
          <p:cNvPr id="6" name="Rectangle 5"/>
          <p:cNvSpPr>
            <a:spLocks noChangeArrowheads="1"/>
          </p:cNvSpPr>
          <p:nvPr userDrawn="1"/>
        </p:nvSpPr>
        <p:spPr bwMode="auto">
          <a:xfrm>
            <a:off x="8459788" y="6707188"/>
            <a:ext cx="379412" cy="106362"/>
          </a:xfrm>
          <a:prstGeom prst="rect">
            <a:avLst/>
          </a:prstGeom>
          <a:noFill/>
          <a:ln w="9525">
            <a:noFill/>
            <a:miter lim="800000"/>
            <a:headEnd/>
            <a:tailEnd/>
          </a:ln>
        </p:spPr>
        <p:txBody>
          <a:bodyPr wrap="none" lIns="0" tIns="0" rIns="0" bIns="0">
            <a:spAutoFit/>
          </a:bodyPr>
          <a:lstStyle/>
          <a:p>
            <a:r>
              <a:rPr lang="de-DE" sz="700"/>
              <a:t>Page | </a:t>
            </a:r>
            <a:fld id="{764DA472-DBEB-4A75-9D50-C12353608E9A}" type="slidenum">
              <a:rPr lang="de-DE" sz="700"/>
              <a:pPr/>
              <a:t>‹#›</a:t>
            </a:fld>
            <a:endParaRPr lang="de-DE" sz="70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UK White on Blue - Al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0"/>
            <a:ext cx="8229600" cy="5029200"/>
          </a:xfrm>
          <a:prstGeom prst="rect">
            <a:avLst/>
          </a:prstGeom>
        </p:spPr>
        <p:txBody>
          <a:bodyPr/>
          <a:lstStyle>
            <a:lvl1pPr algn="just">
              <a:defRPr>
                <a:solidFill>
                  <a:schemeClr val="tx1"/>
                </a:solidFill>
              </a:defRPr>
            </a:lvl1pPr>
            <a:lvl2pPr algn="just">
              <a:defRPr/>
            </a:lvl2pPr>
            <a:lvl3pPr algn="just">
              <a:defRPr/>
            </a:lvl3pPr>
            <a:lvl4pPr algn="just">
              <a:defRPr/>
            </a:lvl4pPr>
            <a:lvl5pPr algn="ju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2"/>
          <p:cNvSpPr>
            <a:spLocks noGrp="1" noChangeArrowheads="1"/>
          </p:cNvSpPr>
          <p:nvPr userDrawn="1">
            <p:ph type="title" hasCustomPrompt="1"/>
          </p:nvPr>
        </p:nvSpPr>
        <p:spPr>
          <a:xfrm>
            <a:off x="112825" y="126460"/>
            <a:ext cx="5896099" cy="963038"/>
          </a:xfrm>
          <a:prstGeom prst="rect">
            <a:avLst/>
          </a:prstGeom>
        </p:spPr>
        <p:txBody>
          <a:bodyPr anchor="b" anchorCtr="0"/>
          <a:lstStyle>
            <a:lvl1pPr>
              <a:defRPr baseline="0">
                <a:solidFill>
                  <a:schemeClr val="tx1"/>
                </a:solidFill>
              </a:defRPr>
            </a:lvl1pPr>
          </a:lstStyle>
          <a:p>
            <a:r>
              <a:rPr lang="en-US" dirty="0" smtClean="0">
                <a:solidFill>
                  <a:schemeClr val="bg1"/>
                </a:solidFill>
              </a:rPr>
              <a:t>Slide Title</a:t>
            </a:r>
            <a:endParaRPr lang="en-US" dirty="0">
              <a:solidFill>
                <a:schemeClr val="bg1"/>
              </a:solidFill>
            </a:endParaRPr>
          </a:p>
        </p:txBody>
      </p:sp>
      <p:sp>
        <p:nvSpPr>
          <p:cNvPr id="6" name="Rectangle 5"/>
          <p:cNvSpPr>
            <a:spLocks noChangeArrowheads="1"/>
          </p:cNvSpPr>
          <p:nvPr userDrawn="1"/>
        </p:nvSpPr>
        <p:spPr bwMode="auto">
          <a:xfrm>
            <a:off x="8459788" y="6707188"/>
            <a:ext cx="379412" cy="106362"/>
          </a:xfrm>
          <a:prstGeom prst="rect">
            <a:avLst/>
          </a:prstGeom>
          <a:noFill/>
          <a:ln w="9525">
            <a:noFill/>
            <a:miter lim="800000"/>
            <a:headEnd/>
            <a:tailEnd/>
          </a:ln>
        </p:spPr>
        <p:txBody>
          <a:bodyPr wrap="none" lIns="0" tIns="0" rIns="0" bIns="0">
            <a:spAutoFit/>
          </a:bodyPr>
          <a:lstStyle/>
          <a:p>
            <a:r>
              <a:rPr lang="de-DE" sz="700"/>
              <a:t>Page | </a:t>
            </a:r>
            <a:fld id="{764DA472-DBEB-4A75-9D50-C12353608E9A}" type="slidenum">
              <a:rPr lang="de-DE" sz="700"/>
              <a:pPr/>
              <a:t>‹#›</a:t>
            </a:fld>
            <a:endParaRPr lang="de-DE" sz="700"/>
          </a:p>
        </p:txBody>
      </p:sp>
    </p:spTree>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UK White on Blue - Alternate">
    <p:spTree>
      <p:nvGrpSpPr>
        <p:cNvPr id="1" name=""/>
        <p:cNvGrpSpPr/>
        <p:nvPr/>
      </p:nvGrpSpPr>
      <p:grpSpPr>
        <a:xfrm>
          <a:off x="0" y="0"/>
          <a:ext cx="0" cy="0"/>
          <a:chOff x="0" y="0"/>
          <a:chExt cx="0" cy="0"/>
        </a:xfrm>
      </p:grpSpPr>
      <p:sp>
        <p:nvSpPr>
          <p:cNvPr id="6" name="Rectangle 5"/>
          <p:cNvSpPr/>
          <p:nvPr userDrawn="1"/>
        </p:nvSpPr>
        <p:spPr bwMode="auto">
          <a:xfrm>
            <a:off x="0" y="0"/>
            <a:ext cx="9144000" cy="6858000"/>
          </a:xfrm>
          <a:prstGeom prst="rect">
            <a:avLst/>
          </a:prstGeom>
          <a:solidFill>
            <a:schemeClr val="bg1">
              <a:lumMod val="85000"/>
            </a:schemeClr>
          </a:solid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3" name="Content Placeholder 2"/>
          <p:cNvSpPr>
            <a:spLocks noGrp="1"/>
          </p:cNvSpPr>
          <p:nvPr>
            <p:ph idx="1"/>
          </p:nvPr>
        </p:nvSpPr>
        <p:spPr>
          <a:xfrm>
            <a:off x="457200" y="1447800"/>
            <a:ext cx="8229600" cy="5029200"/>
          </a:xfrm>
          <a:prstGeom prst="rect">
            <a:avLst/>
          </a:prstGeom>
        </p:spPr>
        <p:txBody>
          <a:bodyPr/>
          <a:lstStyle>
            <a:lvl1pPr algn="just">
              <a:defRPr>
                <a:solidFill>
                  <a:schemeClr val="tx1"/>
                </a:solidFill>
              </a:defRPr>
            </a:lvl1pPr>
            <a:lvl2pPr algn="just">
              <a:defRPr/>
            </a:lvl2pPr>
            <a:lvl3pPr algn="just">
              <a:defRPr/>
            </a:lvl3pPr>
            <a:lvl4pPr algn="just">
              <a:defRPr/>
            </a:lvl4pPr>
            <a:lvl5pPr algn="ju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Freeform 2"/>
          <p:cNvSpPr>
            <a:spLocks/>
          </p:cNvSpPr>
          <p:nvPr userDrawn="1"/>
        </p:nvSpPr>
        <p:spPr bwMode="auto">
          <a:xfrm>
            <a:off x="7938" y="7938"/>
            <a:ext cx="6654800" cy="1133475"/>
          </a:xfrm>
          <a:custGeom>
            <a:avLst/>
            <a:gdLst>
              <a:gd name="T0" fmla="*/ 13644 w 13989"/>
              <a:gd name="T1" fmla="*/ 2381 h 2381"/>
              <a:gd name="T2" fmla="*/ 13989 w 13989"/>
              <a:gd name="T3" fmla="*/ 1115 h 2381"/>
              <a:gd name="T4" fmla="*/ 13720 w 13989"/>
              <a:gd name="T5" fmla="*/ 0 h 2381"/>
              <a:gd name="T6" fmla="*/ 0 w 13989"/>
              <a:gd name="T7" fmla="*/ 0 h 2381"/>
              <a:gd name="T8" fmla="*/ 0 w 13989"/>
              <a:gd name="T9" fmla="*/ 2381 h 2381"/>
              <a:gd name="T10" fmla="*/ 13644 w 13989"/>
              <a:gd name="T11" fmla="*/ 2381 h 2381"/>
              <a:gd name="T12" fmla="*/ 0 60000 65536"/>
              <a:gd name="T13" fmla="*/ 0 60000 65536"/>
              <a:gd name="T14" fmla="*/ 0 60000 65536"/>
              <a:gd name="T15" fmla="*/ 0 60000 65536"/>
              <a:gd name="T16" fmla="*/ 0 60000 65536"/>
              <a:gd name="T17" fmla="*/ 0 60000 65536"/>
              <a:gd name="T18" fmla="*/ 0 w 13989"/>
              <a:gd name="T19" fmla="*/ 0 h 2381"/>
              <a:gd name="T20" fmla="*/ 13989 w 13989"/>
              <a:gd name="T21" fmla="*/ 2381 h 2381"/>
            </a:gdLst>
            <a:ahLst/>
            <a:cxnLst>
              <a:cxn ang="T12">
                <a:pos x="T0" y="T1"/>
              </a:cxn>
              <a:cxn ang="T13">
                <a:pos x="T2" y="T3"/>
              </a:cxn>
              <a:cxn ang="T14">
                <a:pos x="T4" y="T5"/>
              </a:cxn>
              <a:cxn ang="T15">
                <a:pos x="T6" y="T7"/>
              </a:cxn>
              <a:cxn ang="T16">
                <a:pos x="T8" y="T9"/>
              </a:cxn>
              <a:cxn ang="T17">
                <a:pos x="T10" y="T11"/>
              </a:cxn>
            </a:cxnLst>
            <a:rect l="T18" t="T19" r="T20" b="T21"/>
            <a:pathLst>
              <a:path w="13989" h="2381">
                <a:moveTo>
                  <a:pt x="13644" y="2381"/>
                </a:moveTo>
                <a:cubicBezTo>
                  <a:pt x="13863" y="2009"/>
                  <a:pt x="13989" y="1577"/>
                  <a:pt x="13989" y="1115"/>
                </a:cubicBezTo>
                <a:cubicBezTo>
                  <a:pt x="13989" y="713"/>
                  <a:pt x="13889" y="336"/>
                  <a:pt x="13720" y="0"/>
                </a:cubicBezTo>
                <a:cubicBezTo>
                  <a:pt x="0" y="0"/>
                  <a:pt x="0" y="0"/>
                  <a:pt x="0" y="0"/>
                </a:cubicBezTo>
                <a:cubicBezTo>
                  <a:pt x="0" y="2381"/>
                  <a:pt x="0" y="2381"/>
                  <a:pt x="0" y="2381"/>
                </a:cubicBezTo>
                <a:lnTo>
                  <a:pt x="13644" y="2381"/>
                </a:lnTo>
                <a:close/>
              </a:path>
            </a:pathLst>
          </a:custGeom>
          <a:solidFill>
            <a:srgbClr val="0000FF"/>
          </a:solidFill>
          <a:ln w="28575">
            <a:solidFill>
              <a:srgbClr val="000000"/>
            </a:solidFill>
            <a:round/>
            <a:headEnd/>
            <a:tailEnd/>
          </a:ln>
        </p:spPr>
        <p:txBody>
          <a:bodyPr wrap="none" anchor="ctr"/>
          <a:lstStyle/>
          <a:p>
            <a:endParaRPr lang="en-US"/>
          </a:p>
        </p:txBody>
      </p:sp>
      <p:sp>
        <p:nvSpPr>
          <p:cNvPr id="5" name="Rectangle 2"/>
          <p:cNvSpPr>
            <a:spLocks noGrp="1" noChangeArrowheads="1"/>
          </p:cNvSpPr>
          <p:nvPr userDrawn="1">
            <p:ph type="title" hasCustomPrompt="1"/>
          </p:nvPr>
        </p:nvSpPr>
        <p:spPr>
          <a:xfrm>
            <a:off x="112825" y="126460"/>
            <a:ext cx="5896099" cy="953310"/>
          </a:xfrm>
          <a:prstGeom prst="rect">
            <a:avLst/>
          </a:prstGeom>
        </p:spPr>
        <p:txBody>
          <a:bodyPr anchor="b" anchorCtr="0"/>
          <a:lstStyle>
            <a:lvl1pPr>
              <a:defRPr baseline="0">
                <a:solidFill>
                  <a:schemeClr val="bg1"/>
                </a:solidFill>
              </a:defRPr>
            </a:lvl1pPr>
          </a:lstStyle>
          <a:p>
            <a:r>
              <a:rPr lang="en-US" dirty="0" smtClean="0">
                <a:solidFill>
                  <a:schemeClr val="bg1"/>
                </a:solidFill>
              </a:rPr>
              <a:t>Slide Title</a:t>
            </a:r>
            <a:endParaRPr lang="en-US" dirty="0">
              <a:solidFill>
                <a:schemeClr val="bg1"/>
              </a:solidFill>
            </a:endParaRPr>
          </a:p>
        </p:txBody>
      </p:sp>
      <p:sp>
        <p:nvSpPr>
          <p:cNvPr id="7" name="Rectangle 6"/>
          <p:cNvSpPr>
            <a:spLocks noChangeArrowheads="1"/>
          </p:cNvSpPr>
          <p:nvPr userDrawn="1"/>
        </p:nvSpPr>
        <p:spPr bwMode="auto">
          <a:xfrm>
            <a:off x="8459788" y="6707188"/>
            <a:ext cx="379412" cy="106362"/>
          </a:xfrm>
          <a:prstGeom prst="rect">
            <a:avLst/>
          </a:prstGeom>
          <a:noFill/>
          <a:ln w="9525">
            <a:noFill/>
            <a:miter lim="800000"/>
            <a:headEnd/>
            <a:tailEnd/>
          </a:ln>
        </p:spPr>
        <p:txBody>
          <a:bodyPr wrap="none" lIns="0" tIns="0" rIns="0" bIns="0">
            <a:spAutoFit/>
          </a:bodyPr>
          <a:lstStyle/>
          <a:p>
            <a:r>
              <a:rPr lang="de-DE" sz="700"/>
              <a:t>Page | </a:t>
            </a:r>
            <a:fld id="{764DA472-DBEB-4A75-9D50-C12353608E9A}" type="slidenum">
              <a:rPr lang="de-DE" sz="700"/>
              <a:pPr/>
              <a:t>‹#›</a:t>
            </a:fld>
            <a:endParaRPr lang="de-DE" sz="700"/>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UK Blue on White - Alternate">
    <p:spTree>
      <p:nvGrpSpPr>
        <p:cNvPr id="1" name=""/>
        <p:cNvGrpSpPr/>
        <p:nvPr/>
      </p:nvGrpSpPr>
      <p:grpSpPr>
        <a:xfrm>
          <a:off x="0" y="0"/>
          <a:ext cx="0" cy="0"/>
          <a:chOff x="0" y="0"/>
          <a:chExt cx="0" cy="0"/>
        </a:xfrm>
      </p:grpSpPr>
      <p:sp>
        <p:nvSpPr>
          <p:cNvPr id="6" name="Rectangle 5"/>
          <p:cNvSpPr/>
          <p:nvPr userDrawn="1"/>
        </p:nvSpPr>
        <p:spPr bwMode="auto">
          <a:xfrm>
            <a:off x="0" y="0"/>
            <a:ext cx="9144000" cy="6858000"/>
          </a:xfrm>
          <a:prstGeom prst="rect">
            <a:avLst/>
          </a:prstGeom>
          <a:solidFill>
            <a:schemeClr val="bg1">
              <a:lumMod val="85000"/>
            </a:schemeClr>
          </a:solid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3" name="Content Placeholder 2"/>
          <p:cNvSpPr>
            <a:spLocks noGrp="1"/>
          </p:cNvSpPr>
          <p:nvPr>
            <p:ph idx="1"/>
          </p:nvPr>
        </p:nvSpPr>
        <p:spPr>
          <a:xfrm>
            <a:off x="457200" y="1447800"/>
            <a:ext cx="8229600" cy="5029200"/>
          </a:xfrm>
          <a:prstGeom prst="rect">
            <a:avLst/>
          </a:prstGeom>
        </p:spPr>
        <p:txBody>
          <a:bodyPr/>
          <a:lstStyle>
            <a:lvl1pPr algn="just">
              <a:defRPr>
                <a:solidFill>
                  <a:schemeClr val="tx1"/>
                </a:solidFill>
              </a:defRPr>
            </a:lvl1pPr>
            <a:lvl2pPr algn="just">
              <a:defRPr/>
            </a:lvl2pPr>
            <a:lvl3pPr algn="just">
              <a:defRPr/>
            </a:lvl3pPr>
            <a:lvl4pPr algn="just">
              <a:defRPr/>
            </a:lvl4pPr>
            <a:lvl5pPr algn="ju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Freeform 2"/>
          <p:cNvSpPr>
            <a:spLocks/>
          </p:cNvSpPr>
          <p:nvPr userDrawn="1"/>
        </p:nvSpPr>
        <p:spPr bwMode="auto">
          <a:xfrm>
            <a:off x="0" y="0"/>
            <a:ext cx="6654800" cy="1133475"/>
          </a:xfrm>
          <a:custGeom>
            <a:avLst/>
            <a:gdLst>
              <a:gd name="T0" fmla="*/ 13644 w 13989"/>
              <a:gd name="T1" fmla="*/ 2381 h 2381"/>
              <a:gd name="T2" fmla="*/ 13989 w 13989"/>
              <a:gd name="T3" fmla="*/ 1115 h 2381"/>
              <a:gd name="T4" fmla="*/ 13720 w 13989"/>
              <a:gd name="T5" fmla="*/ 0 h 2381"/>
              <a:gd name="T6" fmla="*/ 0 w 13989"/>
              <a:gd name="T7" fmla="*/ 0 h 2381"/>
              <a:gd name="T8" fmla="*/ 0 w 13989"/>
              <a:gd name="T9" fmla="*/ 2381 h 2381"/>
              <a:gd name="T10" fmla="*/ 13644 w 13989"/>
              <a:gd name="T11" fmla="*/ 2381 h 2381"/>
              <a:gd name="T12" fmla="*/ 0 60000 65536"/>
              <a:gd name="T13" fmla="*/ 0 60000 65536"/>
              <a:gd name="T14" fmla="*/ 0 60000 65536"/>
              <a:gd name="T15" fmla="*/ 0 60000 65536"/>
              <a:gd name="T16" fmla="*/ 0 60000 65536"/>
              <a:gd name="T17" fmla="*/ 0 60000 65536"/>
              <a:gd name="T18" fmla="*/ 0 w 13989"/>
              <a:gd name="T19" fmla="*/ 0 h 2381"/>
              <a:gd name="T20" fmla="*/ 13989 w 13989"/>
              <a:gd name="T21" fmla="*/ 2381 h 2381"/>
            </a:gdLst>
            <a:ahLst/>
            <a:cxnLst>
              <a:cxn ang="T12">
                <a:pos x="T0" y="T1"/>
              </a:cxn>
              <a:cxn ang="T13">
                <a:pos x="T2" y="T3"/>
              </a:cxn>
              <a:cxn ang="T14">
                <a:pos x="T4" y="T5"/>
              </a:cxn>
              <a:cxn ang="T15">
                <a:pos x="T6" y="T7"/>
              </a:cxn>
              <a:cxn ang="T16">
                <a:pos x="T8" y="T9"/>
              </a:cxn>
              <a:cxn ang="T17">
                <a:pos x="T10" y="T11"/>
              </a:cxn>
            </a:cxnLst>
            <a:rect l="T18" t="T19" r="T20" b="T21"/>
            <a:pathLst>
              <a:path w="13989" h="2381">
                <a:moveTo>
                  <a:pt x="13644" y="2381"/>
                </a:moveTo>
                <a:cubicBezTo>
                  <a:pt x="13863" y="2009"/>
                  <a:pt x="13989" y="1577"/>
                  <a:pt x="13989" y="1115"/>
                </a:cubicBezTo>
                <a:cubicBezTo>
                  <a:pt x="13989" y="713"/>
                  <a:pt x="13889" y="336"/>
                  <a:pt x="13720" y="0"/>
                </a:cubicBezTo>
                <a:cubicBezTo>
                  <a:pt x="0" y="0"/>
                  <a:pt x="0" y="0"/>
                  <a:pt x="0" y="0"/>
                </a:cubicBezTo>
                <a:cubicBezTo>
                  <a:pt x="0" y="2381"/>
                  <a:pt x="0" y="2381"/>
                  <a:pt x="0" y="2381"/>
                </a:cubicBezTo>
                <a:lnTo>
                  <a:pt x="13644" y="2381"/>
                </a:lnTo>
                <a:close/>
              </a:path>
            </a:pathLst>
          </a:custGeom>
          <a:solidFill>
            <a:schemeClr val="bg1"/>
          </a:solidFill>
          <a:ln w="28575">
            <a:solidFill>
              <a:srgbClr val="0000FF"/>
            </a:solidFill>
            <a:round/>
            <a:headEnd/>
            <a:tailEnd/>
          </a:ln>
        </p:spPr>
        <p:txBody>
          <a:bodyPr wrap="none" anchor="ctr"/>
          <a:lstStyle/>
          <a:p>
            <a:endParaRPr lang="en-US" dirty="0">
              <a:solidFill>
                <a:schemeClr val="tx1"/>
              </a:solidFill>
            </a:endParaRPr>
          </a:p>
        </p:txBody>
      </p:sp>
      <p:sp>
        <p:nvSpPr>
          <p:cNvPr id="7" name="Title 6"/>
          <p:cNvSpPr>
            <a:spLocks noGrp="1"/>
          </p:cNvSpPr>
          <p:nvPr>
            <p:ph type="title" hasCustomPrompt="1"/>
          </p:nvPr>
        </p:nvSpPr>
        <p:spPr>
          <a:xfrm>
            <a:off x="103761" y="126460"/>
            <a:ext cx="6219217" cy="974393"/>
          </a:xfrm>
          <a:prstGeom prst="rect">
            <a:avLst/>
          </a:prstGeom>
        </p:spPr>
        <p:txBody>
          <a:bodyPr anchor="b" anchorCtr="0"/>
          <a:lstStyle>
            <a:lvl1pPr>
              <a:defRPr>
                <a:solidFill>
                  <a:srgbClr val="0000FF"/>
                </a:solidFill>
              </a:defRPr>
            </a:lvl1pPr>
          </a:lstStyle>
          <a:p>
            <a:r>
              <a:rPr lang="en-US" dirty="0" smtClean="0"/>
              <a:t>Slide Title</a:t>
            </a:r>
            <a:endParaRPr lang="en-US" dirty="0"/>
          </a:p>
        </p:txBody>
      </p:sp>
      <p:sp>
        <p:nvSpPr>
          <p:cNvPr id="8" name="Rectangle 7"/>
          <p:cNvSpPr>
            <a:spLocks noChangeArrowheads="1"/>
          </p:cNvSpPr>
          <p:nvPr userDrawn="1"/>
        </p:nvSpPr>
        <p:spPr bwMode="auto">
          <a:xfrm>
            <a:off x="8459788" y="6707188"/>
            <a:ext cx="379412" cy="106362"/>
          </a:xfrm>
          <a:prstGeom prst="rect">
            <a:avLst/>
          </a:prstGeom>
          <a:noFill/>
          <a:ln w="9525">
            <a:noFill/>
            <a:miter lim="800000"/>
            <a:headEnd/>
            <a:tailEnd/>
          </a:ln>
        </p:spPr>
        <p:txBody>
          <a:bodyPr wrap="none" lIns="0" tIns="0" rIns="0" bIns="0">
            <a:spAutoFit/>
          </a:bodyPr>
          <a:lstStyle/>
          <a:p>
            <a:r>
              <a:rPr lang="de-DE" sz="700"/>
              <a:t>Page | </a:t>
            </a:r>
            <a:fld id="{764DA472-DBEB-4A75-9D50-C12353608E9A}" type="slidenum">
              <a:rPr lang="de-DE" sz="700"/>
              <a:pPr/>
              <a:t>‹#›</a:t>
            </a:fld>
            <a:endParaRPr lang="de-DE" sz="700"/>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73" r:id="rId2"/>
    <p:sldLayoutId id="2147483666" r:id="rId3"/>
    <p:sldLayoutId id="2147483674" r:id="rId4"/>
    <p:sldLayoutId id="2147483668" r:id="rId5"/>
    <p:sldLayoutId id="2147483650" r:id="rId6"/>
    <p:sldLayoutId id="2147483669" r:id="rId7"/>
    <p:sldLayoutId id="2147483660" r:id="rId8"/>
    <p:sldLayoutId id="2147483661" r:id="rId9"/>
    <p:sldLayoutId id="2147483662" r:id="rId10"/>
    <p:sldLayoutId id="2147483670" r:id="rId11"/>
    <p:sldLayoutId id="2147483671" r:id="rId12"/>
    <p:sldLayoutId id="2147483665" r:id="rId13"/>
    <p:sldLayoutId id="2147483672" r:id="rId14"/>
    <p:sldLayoutId id="2147483663" r:id="rId15"/>
    <p:sldLayoutId id="2147483664" r:id="rId16"/>
    <p:sldLayoutId id="2147483667" r:id="rId17"/>
    <p:sldLayoutId id="2147483675" r:id="rId18"/>
  </p:sldLayoutIdLst>
  <p:transition>
    <p:fade/>
  </p:transition>
  <p:txStyles>
    <p:titleStyle>
      <a:lvl1pPr algn="l" rtl="0" eaLnBrk="0" fontAlgn="base" hangingPunct="0">
        <a:spcBef>
          <a:spcPct val="0"/>
        </a:spcBef>
        <a:spcAft>
          <a:spcPct val="0"/>
        </a:spcAft>
        <a:defRPr sz="2800" b="1">
          <a:solidFill>
            <a:srgbClr val="EA8B00"/>
          </a:solidFill>
          <a:latin typeface="+mj-lt"/>
          <a:ea typeface="+mj-ea"/>
          <a:cs typeface="+mj-cs"/>
        </a:defRPr>
      </a:lvl1pPr>
      <a:lvl2pPr algn="l" rtl="0" eaLnBrk="0" fontAlgn="base" hangingPunct="0">
        <a:spcBef>
          <a:spcPct val="0"/>
        </a:spcBef>
        <a:spcAft>
          <a:spcPct val="0"/>
        </a:spcAft>
        <a:defRPr sz="2800" b="1">
          <a:solidFill>
            <a:srgbClr val="EA8B00"/>
          </a:solidFill>
          <a:latin typeface="Arial" charset="0"/>
        </a:defRPr>
      </a:lvl2pPr>
      <a:lvl3pPr algn="l" rtl="0" eaLnBrk="0" fontAlgn="base" hangingPunct="0">
        <a:spcBef>
          <a:spcPct val="0"/>
        </a:spcBef>
        <a:spcAft>
          <a:spcPct val="0"/>
        </a:spcAft>
        <a:defRPr sz="2800" b="1">
          <a:solidFill>
            <a:srgbClr val="EA8B00"/>
          </a:solidFill>
          <a:latin typeface="Arial" charset="0"/>
        </a:defRPr>
      </a:lvl3pPr>
      <a:lvl4pPr algn="l" rtl="0" eaLnBrk="0" fontAlgn="base" hangingPunct="0">
        <a:spcBef>
          <a:spcPct val="0"/>
        </a:spcBef>
        <a:spcAft>
          <a:spcPct val="0"/>
        </a:spcAft>
        <a:defRPr sz="2800" b="1">
          <a:solidFill>
            <a:srgbClr val="EA8B00"/>
          </a:solidFill>
          <a:latin typeface="Arial" charset="0"/>
        </a:defRPr>
      </a:lvl4pPr>
      <a:lvl5pPr algn="l" rtl="0" eaLnBrk="0" fontAlgn="base" hangingPunct="0">
        <a:spcBef>
          <a:spcPct val="0"/>
        </a:spcBef>
        <a:spcAft>
          <a:spcPct val="0"/>
        </a:spcAft>
        <a:defRPr sz="2800" b="1">
          <a:solidFill>
            <a:srgbClr val="EA8B00"/>
          </a:solidFill>
          <a:latin typeface="Arial" charset="0"/>
        </a:defRPr>
      </a:lvl5pPr>
      <a:lvl6pPr marL="457200" algn="l" rtl="0" fontAlgn="base">
        <a:spcBef>
          <a:spcPct val="0"/>
        </a:spcBef>
        <a:spcAft>
          <a:spcPct val="0"/>
        </a:spcAft>
        <a:defRPr sz="2800" b="1">
          <a:solidFill>
            <a:srgbClr val="EA8B00"/>
          </a:solidFill>
          <a:latin typeface="Arial" charset="0"/>
        </a:defRPr>
      </a:lvl6pPr>
      <a:lvl7pPr marL="914400" algn="l" rtl="0" fontAlgn="base">
        <a:spcBef>
          <a:spcPct val="0"/>
        </a:spcBef>
        <a:spcAft>
          <a:spcPct val="0"/>
        </a:spcAft>
        <a:defRPr sz="2800" b="1">
          <a:solidFill>
            <a:srgbClr val="EA8B00"/>
          </a:solidFill>
          <a:latin typeface="Arial" charset="0"/>
        </a:defRPr>
      </a:lvl7pPr>
      <a:lvl8pPr marL="1371600" algn="l" rtl="0" fontAlgn="base">
        <a:spcBef>
          <a:spcPct val="0"/>
        </a:spcBef>
        <a:spcAft>
          <a:spcPct val="0"/>
        </a:spcAft>
        <a:defRPr sz="2800" b="1">
          <a:solidFill>
            <a:srgbClr val="EA8B00"/>
          </a:solidFill>
          <a:latin typeface="Arial" charset="0"/>
        </a:defRPr>
      </a:lvl8pPr>
      <a:lvl9pPr marL="1828800" algn="l" rtl="0" fontAlgn="base">
        <a:spcBef>
          <a:spcPct val="0"/>
        </a:spcBef>
        <a:spcAft>
          <a:spcPct val="0"/>
        </a:spcAft>
        <a:defRPr sz="2800" b="1">
          <a:solidFill>
            <a:srgbClr val="EA8B00"/>
          </a:solidFill>
          <a:latin typeface="Arial" charset="0"/>
        </a:defRPr>
      </a:lvl9pPr>
    </p:titleStyle>
    <p:bodyStyle>
      <a:lvl1pPr marL="342900" indent="-342900" algn="l" rtl="0" eaLnBrk="0" fontAlgn="base" hangingPunct="0">
        <a:spcBef>
          <a:spcPct val="20000"/>
        </a:spcBef>
        <a:spcAft>
          <a:spcPct val="0"/>
        </a:spcAft>
        <a:buChar char="•"/>
        <a:defRPr sz="2400" b="1">
          <a:solidFill>
            <a:srgbClr val="000066"/>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36.xml"/><Relationship Id="rId7" Type="http://schemas.openxmlformats.org/officeDocument/2006/relationships/image" Target="../media/image14.wmf"/><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16.wmf"/><Relationship Id="rId5" Type="http://schemas.openxmlformats.org/officeDocument/2006/relationships/image" Target="../media/image13.wmf"/><Relationship Id="rId10" Type="http://schemas.openxmlformats.org/officeDocument/2006/relationships/oleObject" Target="../embeddings/oleObject4.bin"/><Relationship Id="rId4" Type="http://schemas.openxmlformats.org/officeDocument/2006/relationships/oleObject" Target="../embeddings/oleObject1.bin"/><Relationship Id="rId9" Type="http://schemas.openxmlformats.org/officeDocument/2006/relationships/image" Target="../media/image15.wmf"/></Relationships>
</file>

<file path=ppt/slides/_rels/slide37.xml.rels><?xml version="1.0" encoding="UTF-8" standalone="yes"?>
<Relationships xmlns="http://schemas.openxmlformats.org/package/2006/relationships"><Relationship Id="rId8" Type="http://schemas.openxmlformats.org/officeDocument/2006/relationships/oleObject" Target="../embeddings/oleObject7.bin"/><Relationship Id="rId13" Type="http://schemas.openxmlformats.org/officeDocument/2006/relationships/image" Target="../media/image21.wmf"/><Relationship Id="rId18" Type="http://schemas.openxmlformats.org/officeDocument/2006/relationships/oleObject" Target="../embeddings/oleObject12.bin"/><Relationship Id="rId3" Type="http://schemas.openxmlformats.org/officeDocument/2006/relationships/notesSlide" Target="../notesSlides/notesSlide37.xml"/><Relationship Id="rId7" Type="http://schemas.openxmlformats.org/officeDocument/2006/relationships/image" Target="../media/image18.wmf"/><Relationship Id="rId12" Type="http://schemas.openxmlformats.org/officeDocument/2006/relationships/oleObject" Target="../embeddings/oleObject9.bin"/><Relationship Id="rId17" Type="http://schemas.openxmlformats.org/officeDocument/2006/relationships/image" Target="../media/image23.wmf"/><Relationship Id="rId2" Type="http://schemas.openxmlformats.org/officeDocument/2006/relationships/slideLayout" Target="../slideLayouts/slideLayout7.xml"/><Relationship Id="rId16" Type="http://schemas.openxmlformats.org/officeDocument/2006/relationships/oleObject" Target="../embeddings/oleObject11.bin"/><Relationship Id="rId1" Type="http://schemas.openxmlformats.org/officeDocument/2006/relationships/vmlDrawing" Target="../drawings/vmlDrawing2.vml"/><Relationship Id="rId6" Type="http://schemas.openxmlformats.org/officeDocument/2006/relationships/oleObject" Target="../embeddings/oleObject6.bin"/><Relationship Id="rId11" Type="http://schemas.openxmlformats.org/officeDocument/2006/relationships/image" Target="../media/image20.wmf"/><Relationship Id="rId5" Type="http://schemas.openxmlformats.org/officeDocument/2006/relationships/image" Target="../media/image17.wmf"/><Relationship Id="rId15" Type="http://schemas.openxmlformats.org/officeDocument/2006/relationships/image" Target="../media/image22.wmf"/><Relationship Id="rId10" Type="http://schemas.openxmlformats.org/officeDocument/2006/relationships/oleObject" Target="../embeddings/oleObject8.bin"/><Relationship Id="rId19" Type="http://schemas.openxmlformats.org/officeDocument/2006/relationships/image" Target="../media/image24.wmf"/><Relationship Id="rId4" Type="http://schemas.openxmlformats.org/officeDocument/2006/relationships/oleObject" Target="../embeddings/oleObject5.bin"/><Relationship Id="rId9" Type="http://schemas.openxmlformats.org/officeDocument/2006/relationships/image" Target="../media/image19.wmf"/><Relationship Id="rId14" Type="http://schemas.openxmlformats.org/officeDocument/2006/relationships/oleObject" Target="../embeddings/oleObject10.bin"/></Relationships>
</file>

<file path=ppt/slides/_rels/slide38.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6.xml"/></Relationships>
</file>

<file path=ppt/slides/_rels/slide4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upload.wikimedia.org/wikipedia/commons/1/1c/BlueMarble-2001-2002.jpg"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50.xml.rels><?xml version="1.0" encoding="UTF-8" standalone="yes"?>
<Relationships xmlns="http://schemas.openxmlformats.org/package/2006/relationships"><Relationship Id="rId8" Type="http://schemas.openxmlformats.org/officeDocument/2006/relationships/image" Target="../media/image36.jpeg"/><Relationship Id="rId3" Type="http://schemas.openxmlformats.org/officeDocument/2006/relationships/image" Target="../media/image31.jpeg"/><Relationship Id="rId7" Type="http://schemas.openxmlformats.org/officeDocument/2006/relationships/image" Target="../media/image35.png"/><Relationship Id="rId2" Type="http://schemas.openxmlformats.org/officeDocument/2006/relationships/notesSlide" Target="../notesSlides/notesSlide50.xml"/><Relationship Id="rId1" Type="http://schemas.openxmlformats.org/officeDocument/2006/relationships/slideLayout" Target="../slideLayouts/slideLayout7.xml"/><Relationship Id="rId6" Type="http://schemas.openxmlformats.org/officeDocument/2006/relationships/image" Target="../media/image34.jpeg"/><Relationship Id="rId5" Type="http://schemas.openxmlformats.org/officeDocument/2006/relationships/image" Target="../media/image33.jpeg"/><Relationship Id="rId4" Type="http://schemas.openxmlformats.org/officeDocument/2006/relationships/image" Target="../media/image32.jpeg"/></Relationships>
</file>

<file path=ppt/slides/_rels/slide51.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53.xml"/><Relationship Id="rId1" Type="http://schemas.openxmlformats.org/officeDocument/2006/relationships/slideLayout" Target="../slideLayouts/slideLayout7.xml"/><Relationship Id="rId5" Type="http://schemas.openxmlformats.org/officeDocument/2006/relationships/image" Target="../media/image40.jpeg"/><Relationship Id="rId4" Type="http://schemas.openxmlformats.org/officeDocument/2006/relationships/image" Target="../media/image39.jpeg"/></Relationships>
</file>

<file path=ppt/slides/_rels/slide5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5.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jpeg"/></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notesSlide" Target="../notesSlides/notesSlide61.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notesSlide" Target="../notesSlides/notesSlide62.xm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notesSlide" Target="../notesSlides/notesSlide63.xm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notesSlide" Target="../notesSlides/notesSlide64.xml"/><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hyperlink" Target="http://www.engineeringpathway.com/" TargetMode="External"/><Relationship Id="rId2" Type="http://schemas.openxmlformats.org/officeDocument/2006/relationships/notesSlide" Target="../notesSlides/notesSlide66.xml"/><Relationship Id="rId1" Type="http://schemas.openxmlformats.org/officeDocument/2006/relationships/slideLayout" Target="../slideLayouts/slideLayout7.xml"/><Relationship Id="rId4" Type="http://schemas.openxmlformats.org/officeDocument/2006/relationships/hyperlink" Target="http://www.epa.gov/greenchemistry/" TargetMode="Externa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0" y="1707614"/>
            <a:ext cx="9144000" cy="2544897"/>
          </a:xfrm>
        </p:spPr>
        <p:txBody>
          <a:bodyPr anchor="ctr"/>
          <a:lstStyle/>
          <a:p>
            <a:pPr algn="ctr"/>
            <a:r>
              <a:rPr lang="en-US" sz="3200" dirty="0" smtClean="0">
                <a:solidFill>
                  <a:schemeClr val="tx1"/>
                </a:solidFill>
              </a:rPr>
              <a:t>Green Process Design</a:t>
            </a:r>
            <a:br>
              <a:rPr lang="en-US" sz="3200" dirty="0" smtClean="0">
                <a:solidFill>
                  <a:schemeClr val="tx1"/>
                </a:solidFill>
              </a:rPr>
            </a:br>
            <a:r>
              <a:rPr lang="en-US" sz="2400" dirty="0" smtClean="0">
                <a:solidFill>
                  <a:schemeClr val="tx1"/>
                </a:solidFill>
              </a:rPr>
              <a:t>Application </a:t>
            </a:r>
            <a:r>
              <a:rPr lang="en-US" sz="2400" dirty="0">
                <a:solidFill>
                  <a:schemeClr val="tx1"/>
                </a:solidFill>
              </a:rPr>
              <a:t>of Green Chemistry to Manufacture Specialty Chemicals from Renewable </a:t>
            </a:r>
            <a:r>
              <a:rPr lang="en-US" sz="2400" dirty="0" smtClean="0">
                <a:solidFill>
                  <a:schemeClr val="tx1"/>
                </a:solidFill>
              </a:rPr>
              <a:t>Resources</a:t>
            </a:r>
            <a:r>
              <a:rPr lang="en-US" sz="2400" dirty="0">
                <a:solidFill>
                  <a:schemeClr val="tx1"/>
                </a:solidFill>
              </a:rPr>
              <a:t/>
            </a:r>
            <a:br>
              <a:rPr lang="en-US" sz="2400" dirty="0">
                <a:solidFill>
                  <a:schemeClr val="tx1"/>
                </a:solidFill>
              </a:rPr>
            </a:br>
            <a:r>
              <a:rPr lang="en-US" sz="2400" dirty="0" smtClean="0">
                <a:solidFill>
                  <a:schemeClr val="bg1">
                    <a:lumMod val="50000"/>
                  </a:schemeClr>
                </a:solidFill>
              </a:rPr>
              <a:t>Case Study Overview</a:t>
            </a:r>
            <a:endParaRPr lang="en-US" sz="2400" dirty="0">
              <a:solidFill>
                <a:schemeClr val="bg1">
                  <a:lumMod val="50000"/>
                </a:schemeClr>
              </a:solidFill>
            </a:endParaRPr>
          </a:p>
        </p:txBody>
      </p:sp>
      <p:sp>
        <p:nvSpPr>
          <p:cNvPr id="10" name="Rectangle 9"/>
          <p:cNvSpPr/>
          <p:nvPr/>
        </p:nvSpPr>
        <p:spPr>
          <a:xfrm>
            <a:off x="47500" y="6441845"/>
            <a:ext cx="7140700" cy="276999"/>
          </a:xfrm>
          <a:prstGeom prst="rect">
            <a:avLst/>
          </a:prstGeom>
        </p:spPr>
        <p:txBody>
          <a:bodyPr wrap="square">
            <a:spAutoFit/>
          </a:bodyPr>
          <a:lstStyle/>
          <a:p>
            <a:pPr eaLnBrk="1" hangingPunct="1"/>
            <a:r>
              <a:rPr lang="en-US" sz="1200" dirty="0" smtClean="0">
                <a:latin typeface="+mn-lt"/>
              </a:rPr>
              <a:t>© 2013 J.R. Seay </a:t>
            </a:r>
            <a:r>
              <a:rPr lang="en-US" sz="1200" dirty="0">
                <a:latin typeface="+mn-lt"/>
              </a:rPr>
              <a:t>/ </a:t>
            </a:r>
            <a:r>
              <a:rPr lang="en-US" sz="1200" dirty="0" smtClean="0">
                <a:latin typeface="+mn-lt"/>
              </a:rPr>
              <a:t>University of Kentucky. </a:t>
            </a:r>
            <a:r>
              <a:rPr lang="en-US" sz="1200" dirty="0">
                <a:latin typeface="+mn-lt"/>
              </a:rPr>
              <a:t>For </a:t>
            </a:r>
            <a:r>
              <a:rPr lang="en-US" sz="1200" dirty="0" smtClean="0">
                <a:latin typeface="+mn-lt"/>
              </a:rPr>
              <a:t>educational </a:t>
            </a:r>
            <a:r>
              <a:rPr lang="en-US" sz="1200" dirty="0">
                <a:latin typeface="+mn-lt"/>
              </a:rPr>
              <a:t>use </a:t>
            </a:r>
            <a:r>
              <a:rPr lang="en-US" sz="1200" dirty="0" smtClean="0">
                <a:latin typeface="+mn-lt"/>
              </a:rPr>
              <a:t>only. </a:t>
            </a:r>
            <a:r>
              <a:rPr lang="en-US" sz="1200" dirty="0">
                <a:latin typeface="+mn-lt"/>
              </a:rPr>
              <a:t>Do not copy.</a:t>
            </a: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r>
              <a:rPr lang="en-US" b="0" dirty="0" smtClean="0"/>
              <a:t>In the early days of the chemical industry, the design team basically consisted of a Research Chemist and Mechanical Engineer.</a:t>
            </a:r>
          </a:p>
          <a:p>
            <a:r>
              <a:rPr lang="en-US" b="0" dirty="0" smtClean="0"/>
              <a:t>The Mechanical Engineer’s job was basically to recreate the chemist’s lab on a larger scale. </a:t>
            </a:r>
          </a:p>
          <a:p>
            <a:r>
              <a:rPr lang="en-US" b="0" dirty="0" smtClean="0"/>
              <a:t>The industry evolved this way due to its heritage in the specialty dye industry.</a:t>
            </a:r>
          </a:p>
          <a:p>
            <a:r>
              <a:rPr lang="en-US" b="0" dirty="0" smtClean="0"/>
              <a:t>Later, the chemical industry realized the need to produce commodity chemicals.</a:t>
            </a:r>
          </a:p>
          <a:p>
            <a:r>
              <a:rPr lang="en-US" b="0" dirty="0" smtClean="0"/>
              <a:t>In other words, making large quantities of only a few chemicals.</a:t>
            </a:r>
          </a:p>
          <a:p>
            <a:r>
              <a:rPr lang="en-US" b="0" dirty="0" smtClean="0"/>
              <a:t>This led to the Unit Operations approach to process design. </a:t>
            </a:r>
            <a:endParaRPr lang="en-US" b="0" dirty="0"/>
          </a:p>
        </p:txBody>
      </p:sp>
      <p:sp>
        <p:nvSpPr>
          <p:cNvPr id="3" name="Title 2"/>
          <p:cNvSpPr>
            <a:spLocks noGrp="1"/>
          </p:cNvSpPr>
          <p:nvPr>
            <p:ph type="title"/>
          </p:nvPr>
        </p:nvSpPr>
        <p:spPr>
          <a:xfrm>
            <a:off x="112825" y="126460"/>
            <a:ext cx="9031175" cy="963038"/>
          </a:xfrm>
        </p:spPr>
        <p:txBody>
          <a:bodyPr anchor="ctr"/>
          <a:lstStyle/>
          <a:p>
            <a:pPr algn="ctr"/>
            <a:r>
              <a:rPr lang="en-US" b="0" dirty="0" smtClean="0"/>
              <a:t>A Bit of History</a:t>
            </a:r>
            <a:endParaRPr lang="en-US" b="0" dirty="0"/>
          </a:p>
        </p:txBody>
      </p:sp>
    </p:spTree>
    <p:extLst>
      <p:ext uri="{BB962C8B-B14F-4D97-AF65-F5344CB8AC3E}">
        <p14:creationId xmlns:p14="http://schemas.microsoft.com/office/powerpoint/2010/main" val="4188724540"/>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r>
              <a:rPr lang="en-US" b="0" dirty="0" smtClean="0"/>
              <a:t>Green Chemistry is a </a:t>
            </a:r>
            <a:r>
              <a:rPr lang="en-US" b="0" i="1" dirty="0" smtClean="0">
                <a:solidFill>
                  <a:srgbClr val="FF0000"/>
                </a:solidFill>
              </a:rPr>
              <a:t>Design Methodology </a:t>
            </a:r>
            <a:r>
              <a:rPr lang="en-US" b="0" dirty="0" smtClean="0"/>
              <a:t>based on a series of </a:t>
            </a:r>
            <a:r>
              <a:rPr lang="en-US" b="0" i="1" dirty="0" smtClean="0">
                <a:solidFill>
                  <a:srgbClr val="FF0000"/>
                </a:solidFill>
              </a:rPr>
              <a:t>Heuristics</a:t>
            </a:r>
            <a:r>
              <a:rPr lang="en-US" b="0" dirty="0" smtClean="0"/>
              <a:t>.</a:t>
            </a:r>
          </a:p>
          <a:p>
            <a:r>
              <a:rPr lang="en-US" b="0" dirty="0" smtClean="0"/>
              <a:t>These heuristics are analogous to other methodologies you may be familiar with:</a:t>
            </a:r>
          </a:p>
          <a:p>
            <a:pPr lvl="1"/>
            <a:r>
              <a:rPr lang="en-US" dirty="0" smtClean="0"/>
              <a:t>Inherently Safe Process Design</a:t>
            </a:r>
          </a:p>
          <a:p>
            <a:pPr lvl="1"/>
            <a:r>
              <a:rPr lang="en-US" dirty="0" smtClean="0"/>
              <a:t>Design for Optimum Recycle</a:t>
            </a:r>
          </a:p>
          <a:p>
            <a:pPr lvl="1"/>
            <a:r>
              <a:rPr lang="en-US" dirty="0" smtClean="0"/>
              <a:t>Design for Pollution Prevention (remember the PPA)</a:t>
            </a:r>
          </a:p>
          <a:p>
            <a:r>
              <a:rPr lang="en-US" b="0" dirty="0" smtClean="0"/>
              <a:t>The purpose of this methodology is to guide the design engineer / research chemist during the initial discovery phase of process design.</a:t>
            </a:r>
          </a:p>
          <a:p>
            <a:r>
              <a:rPr lang="en-US" b="0" dirty="0" smtClean="0"/>
              <a:t>This can be illustrated by  the use of a graph.</a:t>
            </a:r>
          </a:p>
        </p:txBody>
      </p:sp>
      <p:sp>
        <p:nvSpPr>
          <p:cNvPr id="3" name="Title 2"/>
          <p:cNvSpPr>
            <a:spLocks noGrp="1"/>
          </p:cNvSpPr>
          <p:nvPr>
            <p:ph type="title"/>
          </p:nvPr>
        </p:nvSpPr>
        <p:spPr>
          <a:xfrm>
            <a:off x="1" y="126460"/>
            <a:ext cx="9144000" cy="963038"/>
          </a:xfrm>
        </p:spPr>
        <p:txBody>
          <a:bodyPr anchor="ctr"/>
          <a:lstStyle/>
          <a:p>
            <a:pPr algn="ctr"/>
            <a:r>
              <a:rPr lang="en-US" b="0" dirty="0" smtClean="0"/>
              <a:t>Green Chemistry and Process Design</a:t>
            </a:r>
            <a:endParaRPr lang="en-US" b="0" dirty="0"/>
          </a:p>
        </p:txBody>
      </p:sp>
    </p:spTree>
    <p:extLst>
      <p:ext uri="{BB962C8B-B14F-4D97-AF65-F5344CB8AC3E}">
        <p14:creationId xmlns:p14="http://schemas.microsoft.com/office/powerpoint/2010/main" val="2235518611"/>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pPr marL="0" indent="0">
              <a:buNone/>
            </a:pPr>
            <a:r>
              <a:rPr lang="en-US" b="0" dirty="0" smtClean="0"/>
              <a:t>As we have seen in the previous module, the process engineer has the most influence on the process outcome in the earliest stages of a capital project.</a:t>
            </a:r>
            <a:endParaRPr lang="en-US" b="0" dirty="0"/>
          </a:p>
        </p:txBody>
      </p:sp>
      <p:sp>
        <p:nvSpPr>
          <p:cNvPr id="4" name="Title 3"/>
          <p:cNvSpPr>
            <a:spLocks noGrp="1"/>
          </p:cNvSpPr>
          <p:nvPr>
            <p:ph type="title"/>
          </p:nvPr>
        </p:nvSpPr>
        <p:spPr>
          <a:xfrm>
            <a:off x="1" y="126460"/>
            <a:ext cx="9144000" cy="963038"/>
          </a:xfrm>
        </p:spPr>
        <p:txBody>
          <a:bodyPr anchor="ctr"/>
          <a:lstStyle/>
          <a:p>
            <a:pPr algn="ctr"/>
            <a:r>
              <a:rPr lang="en-US" b="0" dirty="0" smtClean="0"/>
              <a:t>Capital Projects and the Process Engineer</a:t>
            </a:r>
            <a:endParaRPr lang="en-US" b="0" dirty="0"/>
          </a:p>
        </p:txBody>
      </p:sp>
      <p:sp>
        <p:nvSpPr>
          <p:cNvPr id="6" name="AutoShape 29"/>
          <p:cNvSpPr>
            <a:spLocks noChangeAspect="1" noChangeArrowheads="1" noTextEdit="1"/>
          </p:cNvSpPr>
          <p:nvPr/>
        </p:nvSpPr>
        <p:spPr bwMode="auto">
          <a:xfrm>
            <a:off x="1225636" y="3007072"/>
            <a:ext cx="6932397" cy="3621345"/>
          </a:xfrm>
          <a:prstGeom prst="rect">
            <a:avLst/>
          </a:prstGeom>
          <a:noFill/>
          <a:ln w="9525">
            <a:noFill/>
            <a:miter lim="800000"/>
            <a:headEnd/>
            <a:tailEnd/>
          </a:ln>
        </p:spPr>
        <p:txBody>
          <a:bodyPr/>
          <a:lstStyle/>
          <a:p>
            <a:endParaRPr lang="en-US"/>
          </a:p>
        </p:txBody>
      </p:sp>
      <p:pic>
        <p:nvPicPr>
          <p:cNvPr id="7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5430" y="2895553"/>
            <a:ext cx="8751878" cy="3796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20851802"/>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554477"/>
            <a:ext cx="9144000" cy="5077837"/>
          </a:xfrm>
        </p:spPr>
        <p:txBody>
          <a:bodyPr/>
          <a:lstStyle/>
          <a:p>
            <a:pPr algn="ctr"/>
            <a:r>
              <a:rPr lang="en-US" sz="3200" dirty="0" smtClean="0">
                <a:solidFill>
                  <a:schemeClr val="tx1"/>
                </a:solidFill>
              </a:rPr>
              <a:t>12 Principles of Green Chemistry</a:t>
            </a:r>
            <a:endParaRPr lang="en-US" sz="3200" dirty="0">
              <a:solidFill>
                <a:schemeClr val="tx1"/>
              </a:solidFill>
            </a:endParaRPr>
          </a:p>
        </p:txBody>
      </p:sp>
    </p:spTree>
    <p:extLst>
      <p:ext uri="{BB962C8B-B14F-4D97-AF65-F5344CB8AC3E}">
        <p14:creationId xmlns:p14="http://schemas.microsoft.com/office/powerpoint/2010/main" val="156710630"/>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r>
              <a:rPr lang="en-US" b="0" dirty="0"/>
              <a:t>C</a:t>
            </a:r>
            <a:r>
              <a:rPr lang="en-US" b="0" dirty="0" smtClean="0"/>
              <a:t>hemical products can be produced by a variety of synthesis routes.</a:t>
            </a:r>
          </a:p>
          <a:p>
            <a:r>
              <a:rPr lang="en-US" b="0" dirty="0" smtClean="0"/>
              <a:t>Different routes of course have different results in terms of cost, energy usage, life-cycle impacts and potential environmental impacts.</a:t>
            </a:r>
          </a:p>
          <a:p>
            <a:r>
              <a:rPr lang="en-US" b="0" dirty="0" smtClean="0"/>
              <a:t>Of course, we will later learn how to evaluate these impacts in a quantitative manner.</a:t>
            </a:r>
          </a:p>
          <a:p>
            <a:r>
              <a:rPr lang="en-US" b="0" dirty="0" smtClean="0"/>
              <a:t>However, we often need a place to start with regard to route selection.</a:t>
            </a:r>
          </a:p>
          <a:p>
            <a:r>
              <a:rPr lang="en-US" b="0" dirty="0" smtClean="0"/>
              <a:t>This is where the design heuristic called “The 12 Principles of Green Chemistry” comes in.</a:t>
            </a:r>
            <a:endParaRPr lang="en-US" b="0" dirty="0"/>
          </a:p>
        </p:txBody>
      </p:sp>
      <p:sp>
        <p:nvSpPr>
          <p:cNvPr id="3" name="Title 2"/>
          <p:cNvSpPr>
            <a:spLocks noGrp="1"/>
          </p:cNvSpPr>
          <p:nvPr>
            <p:ph type="title"/>
          </p:nvPr>
        </p:nvSpPr>
        <p:spPr>
          <a:xfrm>
            <a:off x="1" y="126460"/>
            <a:ext cx="9144000" cy="963038"/>
          </a:xfrm>
        </p:spPr>
        <p:txBody>
          <a:bodyPr anchor="ctr"/>
          <a:lstStyle/>
          <a:p>
            <a:pPr algn="ctr"/>
            <a:r>
              <a:rPr lang="en-US" b="0" dirty="0" smtClean="0"/>
              <a:t>Chemical Route Selection</a:t>
            </a:r>
            <a:endParaRPr lang="en-US" b="0" dirty="0"/>
          </a:p>
        </p:txBody>
      </p:sp>
    </p:spTree>
    <p:extLst>
      <p:ext uri="{BB962C8B-B14F-4D97-AF65-F5344CB8AC3E}">
        <p14:creationId xmlns:p14="http://schemas.microsoft.com/office/powerpoint/2010/main" val="1441534412"/>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457200" y="1282700"/>
            <a:ext cx="8229600" cy="5029200"/>
          </a:xfrm>
        </p:spPr>
        <p:txBody>
          <a:bodyPr/>
          <a:lstStyle/>
          <a:p>
            <a:pPr>
              <a:tabLst>
                <a:tab pos="0" algn="l"/>
              </a:tabLst>
            </a:pPr>
            <a:r>
              <a:rPr lang="en-US" dirty="0" smtClean="0"/>
              <a:t>Prevention</a:t>
            </a:r>
          </a:p>
          <a:p>
            <a:pPr lvl="1">
              <a:tabLst>
                <a:tab pos="0" algn="l"/>
              </a:tabLst>
            </a:pPr>
            <a:r>
              <a:rPr lang="en-US" sz="1900" dirty="0" smtClean="0"/>
              <a:t>It is better to prevent waste than to treat or clean up waste after it has been created.</a:t>
            </a:r>
          </a:p>
          <a:p>
            <a:r>
              <a:rPr lang="en-US" dirty="0" smtClean="0"/>
              <a:t>Atom Economy</a:t>
            </a:r>
          </a:p>
          <a:p>
            <a:pPr lvl="1"/>
            <a:r>
              <a:rPr lang="en-US" sz="1900" dirty="0" smtClean="0"/>
              <a:t>Synthetic methods should be designed to maximize the incorporation of all materials used in the process into the final product.</a:t>
            </a:r>
          </a:p>
          <a:p>
            <a:r>
              <a:rPr lang="en-US" dirty="0" smtClean="0"/>
              <a:t>Less Hazardous Chemical Syntheses</a:t>
            </a:r>
          </a:p>
          <a:p>
            <a:pPr lvl="1"/>
            <a:r>
              <a:rPr lang="en-US" sz="1900" dirty="0" smtClean="0"/>
              <a:t>Wherever practicable, synthetic methods should be designed to use and generate substances that possess little or no toxicity to human health and the environment.</a:t>
            </a:r>
          </a:p>
          <a:p>
            <a:r>
              <a:rPr lang="en-US" dirty="0" smtClean="0"/>
              <a:t>Designing Safer Chemicals</a:t>
            </a:r>
          </a:p>
          <a:p>
            <a:pPr lvl="1"/>
            <a:r>
              <a:rPr lang="en-US" sz="1900" dirty="0" smtClean="0"/>
              <a:t>Chemical products should be designed to effect their desired function while minimizing their toxicity.</a:t>
            </a:r>
          </a:p>
        </p:txBody>
      </p:sp>
      <p:sp>
        <p:nvSpPr>
          <p:cNvPr id="3" name="Title 2"/>
          <p:cNvSpPr>
            <a:spLocks noGrp="1"/>
          </p:cNvSpPr>
          <p:nvPr>
            <p:ph type="title"/>
          </p:nvPr>
        </p:nvSpPr>
        <p:spPr>
          <a:xfrm>
            <a:off x="0" y="126460"/>
            <a:ext cx="9143999" cy="963038"/>
          </a:xfrm>
        </p:spPr>
        <p:txBody>
          <a:bodyPr anchor="ctr"/>
          <a:lstStyle/>
          <a:p>
            <a:pPr algn="ctr"/>
            <a:r>
              <a:rPr lang="en-US" b="0" dirty="0" smtClean="0"/>
              <a:t>12 Principles of Green Chemistry</a:t>
            </a:r>
            <a:endParaRPr lang="en-US" b="0" dirty="0"/>
          </a:p>
        </p:txBody>
      </p:sp>
    </p:spTree>
    <p:extLst>
      <p:ext uri="{BB962C8B-B14F-4D97-AF65-F5344CB8AC3E}">
        <p14:creationId xmlns:p14="http://schemas.microsoft.com/office/powerpoint/2010/main" val="1332326802"/>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952500"/>
            <a:ext cx="8470900" cy="5549900"/>
          </a:xfrm>
        </p:spPr>
        <p:txBody>
          <a:bodyPr/>
          <a:lstStyle/>
          <a:p>
            <a:r>
              <a:rPr lang="en-US" dirty="0" smtClean="0"/>
              <a:t>Safer Solvents and Auxiliaries</a:t>
            </a:r>
          </a:p>
          <a:p>
            <a:pPr lvl="1"/>
            <a:r>
              <a:rPr lang="en-US" sz="1900" dirty="0" smtClean="0"/>
              <a:t>The use of auxiliary substances (e.g., solvents, separation agents, etc.) should be made unnecessary wherever possible and innocuous when used.</a:t>
            </a:r>
          </a:p>
          <a:p>
            <a:r>
              <a:rPr lang="en-US" dirty="0" smtClean="0"/>
              <a:t>Design for Energy Efficiency</a:t>
            </a:r>
          </a:p>
          <a:p>
            <a:pPr lvl="1"/>
            <a:r>
              <a:rPr lang="en-US" sz="1900" dirty="0" smtClean="0"/>
              <a:t>Energy requirements of chemical processes should be recognized for their environmental and economic impacts and should be minimized. If possible, synthetic methods should be conducted at ambient temperature and pressure.</a:t>
            </a:r>
          </a:p>
          <a:p>
            <a:r>
              <a:rPr lang="en-US" dirty="0" smtClean="0"/>
              <a:t>Use of Renewable Feedstocks</a:t>
            </a:r>
          </a:p>
          <a:p>
            <a:pPr lvl="1"/>
            <a:r>
              <a:rPr lang="en-US" sz="1900" dirty="0" smtClean="0"/>
              <a:t>A raw material or feedstock should be renewable rather than depleting whenever technically and economically practicable.</a:t>
            </a:r>
          </a:p>
          <a:p>
            <a:r>
              <a:rPr lang="en-US" dirty="0" smtClean="0"/>
              <a:t>Reduce Derivatives</a:t>
            </a:r>
          </a:p>
          <a:p>
            <a:pPr lvl="1"/>
            <a:r>
              <a:rPr lang="en-US" sz="1900" dirty="0" smtClean="0"/>
              <a:t>Unnecessary </a:t>
            </a:r>
            <a:r>
              <a:rPr lang="en-US" sz="1900" dirty="0" err="1" smtClean="0"/>
              <a:t>derivatization</a:t>
            </a:r>
            <a:r>
              <a:rPr lang="en-US" sz="1900" dirty="0" smtClean="0"/>
              <a:t> (use of blocking groups, protection/ </a:t>
            </a:r>
            <a:r>
              <a:rPr lang="en-US" sz="1900" dirty="0" err="1" smtClean="0"/>
              <a:t>deprotection</a:t>
            </a:r>
            <a:r>
              <a:rPr lang="en-US" sz="1900" dirty="0" smtClean="0"/>
              <a:t>, temporary modification of physical/chemical processes) should be minimized or avoided if possible, because such steps require additional reagents and can generate waste.</a:t>
            </a:r>
            <a:endParaRPr lang="en-US" dirty="0" smtClean="0"/>
          </a:p>
          <a:p>
            <a:endParaRPr lang="en-US" dirty="0" smtClean="0"/>
          </a:p>
          <a:p>
            <a:endParaRPr lang="en-US" dirty="0"/>
          </a:p>
        </p:txBody>
      </p:sp>
      <p:sp>
        <p:nvSpPr>
          <p:cNvPr id="3" name="Title 2"/>
          <p:cNvSpPr>
            <a:spLocks noGrp="1"/>
          </p:cNvSpPr>
          <p:nvPr>
            <p:ph type="title"/>
          </p:nvPr>
        </p:nvSpPr>
        <p:spPr>
          <a:xfrm>
            <a:off x="0" y="152400"/>
            <a:ext cx="9143999" cy="581498"/>
          </a:xfrm>
        </p:spPr>
        <p:txBody>
          <a:bodyPr/>
          <a:lstStyle/>
          <a:p>
            <a:pPr algn="ctr"/>
            <a:r>
              <a:rPr lang="en-US" b="0" dirty="0" smtClean="0"/>
              <a:t>12 Principles of Green Chemistry - Continued</a:t>
            </a:r>
            <a:endParaRPr lang="en-US" b="0" dirty="0"/>
          </a:p>
        </p:txBody>
      </p:sp>
    </p:spTree>
    <p:extLst>
      <p:ext uri="{BB962C8B-B14F-4D97-AF65-F5344CB8AC3E}">
        <p14:creationId xmlns:p14="http://schemas.microsoft.com/office/powerpoint/2010/main" val="322272141"/>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17600"/>
            <a:ext cx="8229600" cy="5029200"/>
          </a:xfrm>
        </p:spPr>
        <p:txBody>
          <a:bodyPr/>
          <a:lstStyle/>
          <a:p>
            <a:pPr algn="l"/>
            <a:r>
              <a:rPr lang="en-US" dirty="0" smtClean="0"/>
              <a:t>Catalysis</a:t>
            </a:r>
          </a:p>
          <a:p>
            <a:pPr lvl="1" algn="l"/>
            <a:r>
              <a:rPr lang="en-US" sz="1900" dirty="0" smtClean="0"/>
              <a:t>Catalytic reagents (as selective as possible) are superior to stoichiometric reagents.</a:t>
            </a:r>
          </a:p>
          <a:p>
            <a:pPr algn="l"/>
            <a:r>
              <a:rPr lang="en-US" dirty="0" smtClean="0"/>
              <a:t>Design for Degradation</a:t>
            </a:r>
          </a:p>
          <a:p>
            <a:pPr lvl="1" algn="l"/>
            <a:r>
              <a:rPr lang="en-US" sz="1900" dirty="0" smtClean="0"/>
              <a:t>Chemical products should be designed so that at the end of their function they break down into innocuous degradation products and do not persist in the environment.</a:t>
            </a:r>
          </a:p>
          <a:p>
            <a:pPr algn="l"/>
            <a:r>
              <a:rPr lang="en-US" dirty="0" smtClean="0"/>
              <a:t>Real-time analysis for Pollution Prevention</a:t>
            </a:r>
          </a:p>
          <a:p>
            <a:pPr lvl="1" algn="l"/>
            <a:r>
              <a:rPr lang="en-US" sz="1900" dirty="0" smtClean="0"/>
              <a:t>Analytical methodologies need to be further developed to allow for real-time, in-process monitoring and control prior to the formation of hazardous substances.</a:t>
            </a:r>
          </a:p>
          <a:p>
            <a:pPr algn="l"/>
            <a:r>
              <a:rPr lang="en-US" dirty="0" smtClean="0"/>
              <a:t>Inherently Safer Chemistry for Accident Prevention</a:t>
            </a:r>
          </a:p>
          <a:p>
            <a:pPr lvl="1" algn="l"/>
            <a:r>
              <a:rPr lang="en-US" sz="1900" dirty="0" smtClean="0"/>
              <a:t>Substances and the form of a substance used in a chemical process should be chosen to minimize the potential for chemical accidents, including releases, explosions, and fires.</a:t>
            </a:r>
          </a:p>
          <a:p>
            <a:pPr marL="0" indent="0">
              <a:buNone/>
            </a:pPr>
            <a:endParaRPr lang="en-US" sz="1100" b="0" dirty="0" smtClean="0"/>
          </a:p>
          <a:p>
            <a:pPr marL="0" indent="0">
              <a:buNone/>
            </a:pPr>
            <a:r>
              <a:rPr lang="en-US" sz="1400" b="0" dirty="0" smtClean="0"/>
              <a:t>* </a:t>
            </a:r>
            <a:r>
              <a:rPr lang="en-US" sz="1400" b="0" dirty="0" err="1" smtClean="0"/>
              <a:t>Anastas</a:t>
            </a:r>
            <a:r>
              <a:rPr lang="en-US" sz="1400" b="0" dirty="0" smtClean="0"/>
              <a:t>, P. T.; Warner, J. C.; Green Chemistry: Theory and Practice, Oxford University Press: New York, 1998.</a:t>
            </a:r>
            <a:endParaRPr lang="en-US" sz="1400" b="0" dirty="0"/>
          </a:p>
        </p:txBody>
      </p:sp>
      <p:sp>
        <p:nvSpPr>
          <p:cNvPr id="3" name="Title 2"/>
          <p:cNvSpPr>
            <a:spLocks noGrp="1"/>
          </p:cNvSpPr>
          <p:nvPr>
            <p:ph type="title"/>
          </p:nvPr>
        </p:nvSpPr>
        <p:spPr>
          <a:xfrm>
            <a:off x="1" y="126460"/>
            <a:ext cx="9144000" cy="963038"/>
          </a:xfrm>
        </p:spPr>
        <p:txBody>
          <a:bodyPr anchor="ctr"/>
          <a:lstStyle/>
          <a:p>
            <a:pPr algn="ctr"/>
            <a:r>
              <a:rPr lang="en-US" b="0" dirty="0" smtClean="0"/>
              <a:t>12 Principles of Green Chemistry - Continued</a:t>
            </a:r>
            <a:endParaRPr lang="en-US" b="0" dirty="0"/>
          </a:p>
        </p:txBody>
      </p:sp>
    </p:spTree>
    <p:extLst>
      <p:ext uri="{BB962C8B-B14F-4D97-AF65-F5344CB8AC3E}">
        <p14:creationId xmlns:p14="http://schemas.microsoft.com/office/powerpoint/2010/main" val="464691756"/>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US" b="0" dirty="0" smtClean="0"/>
              <a:t>Of course, these heuristics must be put into the context of conceptual process design.</a:t>
            </a:r>
          </a:p>
          <a:p>
            <a:r>
              <a:rPr lang="en-US" b="0" dirty="0" smtClean="0"/>
              <a:t>As we have seen, processes that appear green may not be when we consider the entire lifecycle.</a:t>
            </a:r>
          </a:p>
          <a:p>
            <a:r>
              <a:rPr lang="en-US" b="0" dirty="0" smtClean="0"/>
              <a:t>Sometimes things begin to fall apart when we consider the entire process design, beyond just the reactor.</a:t>
            </a:r>
          </a:p>
          <a:p>
            <a:r>
              <a:rPr lang="en-US" b="0" dirty="0" smtClean="0"/>
              <a:t>Sometimes a greener solvent may lead to a more difficult separation, which would require additional energy.</a:t>
            </a:r>
          </a:p>
          <a:p>
            <a:r>
              <a:rPr lang="en-US" b="0" dirty="0" smtClean="0"/>
              <a:t>In other words…</a:t>
            </a:r>
          </a:p>
          <a:p>
            <a:r>
              <a:rPr lang="en-US" b="0" dirty="0" smtClean="0"/>
              <a:t>As engineers, we are uniquely qualified to take a systems view, realizing that the object of our optimization changes based on our unique situation.</a:t>
            </a:r>
            <a:endParaRPr lang="en-US" b="0" dirty="0"/>
          </a:p>
        </p:txBody>
      </p:sp>
      <p:sp>
        <p:nvSpPr>
          <p:cNvPr id="4" name="Title 3"/>
          <p:cNvSpPr>
            <a:spLocks noGrp="1"/>
          </p:cNvSpPr>
          <p:nvPr>
            <p:ph type="title"/>
          </p:nvPr>
        </p:nvSpPr>
        <p:spPr>
          <a:xfrm>
            <a:off x="1" y="126460"/>
            <a:ext cx="9144000" cy="963038"/>
          </a:xfrm>
        </p:spPr>
        <p:txBody>
          <a:bodyPr anchor="ctr"/>
          <a:lstStyle/>
          <a:p>
            <a:pPr algn="ctr"/>
            <a:r>
              <a:rPr lang="en-US" b="0" dirty="0" smtClean="0"/>
              <a:t>But What About Chemical Engineering?</a:t>
            </a:r>
            <a:endParaRPr lang="en-US" b="0" dirty="0"/>
          </a:p>
        </p:txBody>
      </p:sp>
    </p:spTree>
    <p:extLst>
      <p:ext uri="{BB962C8B-B14F-4D97-AF65-F5344CB8AC3E}">
        <p14:creationId xmlns:p14="http://schemas.microsoft.com/office/powerpoint/2010/main" val="3115490547"/>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sz="quarter"/>
          </p:nvPr>
        </p:nvSpPr>
        <p:spPr>
          <a:xfrm>
            <a:off x="1" y="2716229"/>
            <a:ext cx="9144000" cy="1380035"/>
          </a:xfrm>
        </p:spPr>
        <p:txBody>
          <a:bodyPr anchor="ctr"/>
          <a:lstStyle/>
          <a:p>
            <a:pPr algn="ctr"/>
            <a:r>
              <a:rPr lang="en-US" sz="3200" dirty="0" smtClean="0">
                <a:solidFill>
                  <a:schemeClr val="tx1"/>
                </a:solidFill>
              </a:rPr>
              <a:t>Green Chemistry Based Design Case Study</a:t>
            </a:r>
            <a:endParaRPr lang="en-US" sz="3200" dirty="0">
              <a:solidFill>
                <a:schemeClr val="tx1"/>
              </a:solidFill>
            </a:endParaRPr>
          </a:p>
        </p:txBody>
      </p:sp>
    </p:spTree>
    <p:extLst>
      <p:ext uri="{BB962C8B-B14F-4D97-AF65-F5344CB8AC3E}">
        <p14:creationId xmlns:p14="http://schemas.microsoft.com/office/powerpoint/2010/main" val="3284116915"/>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346842" y="1281550"/>
            <a:ext cx="8339958" cy="5029200"/>
          </a:xfrm>
        </p:spPr>
        <p:txBody>
          <a:bodyPr/>
          <a:lstStyle/>
          <a:p>
            <a:pPr marL="0" indent="0">
              <a:buNone/>
            </a:pPr>
            <a:r>
              <a:rPr lang="en-US" dirty="0"/>
              <a:t>Upon the completion of this module, participants should:</a:t>
            </a:r>
          </a:p>
          <a:p>
            <a:pPr lvl="1"/>
            <a:r>
              <a:rPr lang="en-US" dirty="0" smtClean="0"/>
              <a:t>Be aware of the three pillars of Sustainability</a:t>
            </a:r>
          </a:p>
          <a:p>
            <a:pPr lvl="1"/>
            <a:r>
              <a:rPr lang="en-US" dirty="0" smtClean="0"/>
              <a:t>Understand how the 12 Principles of Green Chemistry can be used to guide process design decisions.</a:t>
            </a:r>
          </a:p>
          <a:p>
            <a:pPr lvl="1"/>
            <a:r>
              <a:rPr lang="en-US" dirty="0" smtClean="0"/>
              <a:t>Be aware of the potential benefits of utilizing renewable </a:t>
            </a:r>
            <a:r>
              <a:rPr lang="en-US" dirty="0" err="1" smtClean="0"/>
              <a:t>feedstocks</a:t>
            </a:r>
            <a:r>
              <a:rPr lang="en-US" dirty="0" smtClean="0"/>
              <a:t> as opposed to petroleum based </a:t>
            </a:r>
            <a:r>
              <a:rPr lang="en-US" dirty="0" err="1" smtClean="0"/>
              <a:t>feedstocks</a:t>
            </a:r>
            <a:r>
              <a:rPr lang="en-US" dirty="0" smtClean="0"/>
              <a:t>.</a:t>
            </a:r>
          </a:p>
          <a:p>
            <a:pPr lvl="1"/>
            <a:r>
              <a:rPr lang="en-US" dirty="0"/>
              <a:t>Understand background of the US EPA Waste Reduction (WAR) </a:t>
            </a:r>
            <a:r>
              <a:rPr lang="en-US" dirty="0" smtClean="0"/>
              <a:t>Algorithm.</a:t>
            </a:r>
            <a:endParaRPr lang="en-US" dirty="0"/>
          </a:p>
          <a:p>
            <a:pPr lvl="1"/>
            <a:r>
              <a:rPr lang="en-US" dirty="0"/>
              <a:t>Be aware of the appropriate usage of the WAR Algorithm, and understand when it cannot be </a:t>
            </a:r>
            <a:r>
              <a:rPr lang="en-US" dirty="0" smtClean="0"/>
              <a:t>applied.</a:t>
            </a:r>
          </a:p>
          <a:p>
            <a:pPr lvl="1"/>
            <a:r>
              <a:rPr lang="en-US" dirty="0"/>
              <a:t>Understand what a Life Cycle Assessment (LCA) for a chemical product or process encompasses.</a:t>
            </a:r>
          </a:p>
          <a:p>
            <a:pPr lvl="1"/>
            <a:r>
              <a:rPr lang="en-US" dirty="0"/>
              <a:t>Be aware of why LCA is an important tool for assessing the impacts of a product or process.</a:t>
            </a:r>
          </a:p>
          <a:p>
            <a:pPr lvl="1"/>
            <a:endParaRPr lang="en-US" dirty="0"/>
          </a:p>
        </p:txBody>
      </p:sp>
      <p:sp>
        <p:nvSpPr>
          <p:cNvPr id="4" name="Title 3"/>
          <p:cNvSpPr>
            <a:spLocks noGrp="1"/>
          </p:cNvSpPr>
          <p:nvPr>
            <p:ph type="title"/>
          </p:nvPr>
        </p:nvSpPr>
        <p:spPr>
          <a:xfrm>
            <a:off x="1" y="393160"/>
            <a:ext cx="9144000" cy="562472"/>
          </a:xfrm>
        </p:spPr>
        <p:txBody>
          <a:bodyPr anchor="ctr"/>
          <a:lstStyle/>
          <a:p>
            <a:pPr algn="ctr"/>
            <a:r>
              <a:rPr lang="en-US" sz="4000" b="0" dirty="0" smtClean="0"/>
              <a:t>Module Learning Objectives</a:t>
            </a:r>
            <a:endParaRPr lang="en-US" sz="4000" b="0" dirty="0"/>
          </a:p>
        </p:txBody>
      </p:sp>
    </p:spTree>
    <p:extLst>
      <p:ext uri="{BB962C8B-B14F-4D97-AF65-F5344CB8AC3E}">
        <p14:creationId xmlns:p14="http://schemas.microsoft.com/office/powerpoint/2010/main" val="3253022290"/>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bwMode="auto">
          <a:xfrm>
            <a:off x="381000" y="1219200"/>
            <a:ext cx="8382000" cy="532311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pic>
        <p:nvPicPr>
          <p:cNvPr id="10" name="Content Placeholder 6" descr="RENB.bmp"/>
          <p:cNvPicPr>
            <a:picLocks noGrp="1" noChangeAspect="1"/>
          </p:cNvPicPr>
          <p:nvPr>
            <p:ph idx="1"/>
          </p:nvPr>
        </p:nvPicPr>
        <p:blipFill>
          <a:blip r:embed="rId3"/>
          <a:stretch>
            <a:fillRect/>
          </a:stretch>
        </p:blipFill>
        <p:spPr>
          <a:xfrm>
            <a:off x="1200905" y="1752595"/>
            <a:ext cx="6742190" cy="4419609"/>
          </a:xfrm>
        </p:spPr>
      </p:pic>
      <p:sp>
        <p:nvSpPr>
          <p:cNvPr id="259075" name="Rectangle 3"/>
          <p:cNvSpPr>
            <a:spLocks noGrp="1" noChangeArrowheads="1"/>
          </p:cNvSpPr>
          <p:nvPr>
            <p:ph type="title"/>
          </p:nvPr>
        </p:nvSpPr>
        <p:spPr>
          <a:xfrm>
            <a:off x="1" y="126460"/>
            <a:ext cx="9144000" cy="963038"/>
          </a:xfrm>
        </p:spPr>
        <p:txBody>
          <a:bodyPr anchor="ctr"/>
          <a:lstStyle/>
          <a:p>
            <a:pPr algn="ctr"/>
            <a:r>
              <a:rPr lang="en-US" b="0" dirty="0"/>
              <a:t>The Growing U.S. Biodiesel Market</a:t>
            </a:r>
          </a:p>
        </p:txBody>
      </p:sp>
      <p:sp>
        <p:nvSpPr>
          <p:cNvPr id="259076" name="Rectangle 4"/>
          <p:cNvSpPr>
            <a:spLocks noChangeArrowheads="1"/>
          </p:cNvSpPr>
          <p:nvPr/>
        </p:nvSpPr>
        <p:spPr bwMode="auto">
          <a:xfrm>
            <a:off x="8459788" y="6707188"/>
            <a:ext cx="379412" cy="106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de-DE" sz="700"/>
              <a:t>Page | </a:t>
            </a:r>
            <a:fld id="{957FC0FA-AA2E-4D7E-90B3-8341225B2E20}" type="slidenum">
              <a:rPr lang="de-DE" sz="700"/>
              <a:pPr/>
              <a:t>20</a:t>
            </a:fld>
            <a:endParaRPr lang="de-DE" sz="700"/>
          </a:p>
        </p:txBody>
      </p:sp>
      <p:sp>
        <p:nvSpPr>
          <p:cNvPr id="9" name="TextBox 8"/>
          <p:cNvSpPr txBox="1"/>
          <p:nvPr/>
        </p:nvSpPr>
        <p:spPr>
          <a:xfrm>
            <a:off x="248194" y="6557554"/>
            <a:ext cx="5826035" cy="276999"/>
          </a:xfrm>
          <a:prstGeom prst="rect">
            <a:avLst/>
          </a:prstGeom>
          <a:noFill/>
        </p:spPr>
        <p:txBody>
          <a:bodyPr wrap="square" rtlCol="0">
            <a:spAutoFit/>
          </a:bodyPr>
          <a:lstStyle/>
          <a:p>
            <a:r>
              <a:rPr lang="en-US" sz="1200" dirty="0" smtClean="0"/>
              <a:t>Figure Reference: 2012 BP Statistical Review of World Energy</a:t>
            </a:r>
            <a:endParaRPr lang="en-US" sz="1200" dirty="0"/>
          </a:p>
        </p:txBody>
      </p:sp>
    </p:spTree>
    <p:extLst>
      <p:ext uri="{BB962C8B-B14F-4D97-AF65-F5344CB8AC3E}">
        <p14:creationId xmlns:p14="http://schemas.microsoft.com/office/powerpoint/2010/main" val="2278236323"/>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4" name="Rectangle 4"/>
          <p:cNvSpPr>
            <a:spLocks noGrp="1" noChangeArrowheads="1"/>
          </p:cNvSpPr>
          <p:nvPr>
            <p:ph type="title"/>
          </p:nvPr>
        </p:nvSpPr>
        <p:spPr>
          <a:xfrm>
            <a:off x="1" y="126460"/>
            <a:ext cx="9144000" cy="963038"/>
          </a:xfrm>
        </p:spPr>
        <p:txBody>
          <a:bodyPr anchor="ctr"/>
          <a:lstStyle/>
          <a:p>
            <a:pPr algn="ctr"/>
            <a:r>
              <a:rPr lang="en-US" b="0" dirty="0" smtClean="0"/>
              <a:t>Biodiesel Lifecycle Flowchart</a:t>
            </a:r>
            <a:endParaRPr lang="en-US" b="0" dirty="0"/>
          </a:p>
        </p:txBody>
      </p:sp>
      <p:sp>
        <p:nvSpPr>
          <p:cNvPr id="261125" name="Rectangle 5"/>
          <p:cNvSpPr>
            <a:spLocks noChangeArrowheads="1"/>
          </p:cNvSpPr>
          <p:nvPr/>
        </p:nvSpPr>
        <p:spPr bwMode="auto">
          <a:xfrm>
            <a:off x="8459788" y="6707188"/>
            <a:ext cx="379412" cy="106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de-DE" sz="700"/>
              <a:t>Page | </a:t>
            </a:r>
            <a:fld id="{D2F22BAF-8029-44BC-95A6-58179D7D15B5}" type="slidenum">
              <a:rPr lang="de-DE" sz="700"/>
              <a:pPr/>
              <a:t>21</a:t>
            </a:fld>
            <a:endParaRPr lang="de-DE" sz="700"/>
          </a:p>
        </p:txBody>
      </p:sp>
      <p:pic>
        <p:nvPicPr>
          <p:cNvPr id="261127"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2438" y="1403350"/>
            <a:ext cx="6962775" cy="5391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1128" name="Text Box 8"/>
          <p:cNvSpPr txBox="1">
            <a:spLocks noChangeArrowheads="1"/>
          </p:cNvSpPr>
          <p:nvPr/>
        </p:nvSpPr>
        <p:spPr bwMode="auto">
          <a:xfrm>
            <a:off x="3937000" y="1187450"/>
            <a:ext cx="5040745"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115888" indent="-115888">
              <a:defRPr>
                <a:solidFill>
                  <a:schemeClr val="tx1"/>
                </a:solidFill>
                <a:latin typeface="Arial"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fontAlgn="base">
              <a:spcBef>
                <a:spcPct val="0"/>
              </a:spcBef>
              <a:spcAft>
                <a:spcPct val="0"/>
              </a:spcAft>
              <a:defRPr>
                <a:solidFill>
                  <a:schemeClr val="tx1"/>
                </a:solidFill>
                <a:latin typeface="Arial" charset="0"/>
              </a:defRPr>
            </a:lvl6pPr>
            <a:lvl7pPr fontAlgn="base">
              <a:spcBef>
                <a:spcPct val="0"/>
              </a:spcBef>
              <a:spcAft>
                <a:spcPct val="0"/>
              </a:spcAft>
              <a:defRPr>
                <a:solidFill>
                  <a:schemeClr val="tx1"/>
                </a:solidFill>
                <a:latin typeface="Arial" charset="0"/>
              </a:defRPr>
            </a:lvl7pPr>
            <a:lvl8pPr fontAlgn="base">
              <a:spcBef>
                <a:spcPct val="0"/>
              </a:spcBef>
              <a:spcAft>
                <a:spcPct val="0"/>
              </a:spcAft>
              <a:defRPr>
                <a:solidFill>
                  <a:schemeClr val="tx1"/>
                </a:solidFill>
                <a:latin typeface="Arial" charset="0"/>
              </a:defRPr>
            </a:lvl8pPr>
            <a:lvl9pPr fontAlgn="base">
              <a:spcBef>
                <a:spcPct val="0"/>
              </a:spcBef>
              <a:spcAft>
                <a:spcPct val="0"/>
              </a:spcAft>
              <a:defRPr>
                <a:solidFill>
                  <a:schemeClr val="tx1"/>
                </a:solidFill>
                <a:latin typeface="Arial" charset="0"/>
              </a:defRPr>
            </a:lvl9pPr>
          </a:lstStyle>
          <a:p>
            <a:pPr>
              <a:buFontTx/>
              <a:buChar char="•"/>
            </a:pPr>
            <a:r>
              <a:rPr lang="en-US" b="1" dirty="0">
                <a:latin typeface="+mn-lt"/>
              </a:rPr>
              <a:t>Biodiesel is an alternative to petroleum diesel produced from agricultural products.</a:t>
            </a:r>
          </a:p>
          <a:p>
            <a:pPr>
              <a:buFontTx/>
              <a:buChar char="•"/>
            </a:pPr>
            <a:endParaRPr lang="en-US" b="1" dirty="0">
              <a:latin typeface="+mn-lt"/>
            </a:endParaRPr>
          </a:p>
          <a:p>
            <a:pPr>
              <a:buFontTx/>
              <a:buChar char="•"/>
            </a:pPr>
            <a:r>
              <a:rPr lang="en-US" b="1" dirty="0">
                <a:latin typeface="+mn-lt"/>
              </a:rPr>
              <a:t>In order for the process to be sustainable, uses must be found for the process byproducts</a:t>
            </a:r>
            <a:r>
              <a:rPr lang="en-US" dirty="0"/>
              <a:t>.</a:t>
            </a:r>
          </a:p>
        </p:txBody>
      </p:sp>
      <p:sp>
        <p:nvSpPr>
          <p:cNvPr id="261129" name="Text Box 9"/>
          <p:cNvSpPr txBox="1">
            <a:spLocks noChangeArrowheads="1"/>
          </p:cNvSpPr>
          <p:nvPr/>
        </p:nvSpPr>
        <p:spPr bwMode="auto">
          <a:xfrm>
            <a:off x="6432550" y="6421438"/>
            <a:ext cx="271145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200" dirty="0"/>
              <a:t>*Reference: Rene Elms, TAMU, 2007</a:t>
            </a:r>
          </a:p>
        </p:txBody>
      </p:sp>
      <p:sp>
        <p:nvSpPr>
          <p:cNvPr id="261130" name="Oval 10"/>
          <p:cNvSpPr>
            <a:spLocks noChangeArrowheads="1"/>
          </p:cNvSpPr>
          <p:nvPr/>
        </p:nvSpPr>
        <p:spPr bwMode="auto">
          <a:xfrm>
            <a:off x="3948113" y="4551363"/>
            <a:ext cx="1497012" cy="717550"/>
          </a:xfrm>
          <a:prstGeom prst="ellipse">
            <a:avLst/>
          </a:prstGeom>
          <a:noFill/>
          <a:ln w="57150">
            <a:solidFill>
              <a:srgbClr val="FFFF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432588258"/>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261130"/>
                                        </p:tgtEl>
                                        <p:attrNameLst>
                                          <p:attrName>style.visibility</p:attrName>
                                        </p:attrNameLst>
                                      </p:cBhvr>
                                      <p:to>
                                        <p:strVal val="visible"/>
                                      </p:to>
                                    </p:set>
                                    <p:animEffect transition="in" filter="fade">
                                      <p:cBhvr>
                                        <p:cTn id="7" dur="2000"/>
                                        <p:tgtEl>
                                          <p:spTgt spid="261130"/>
                                        </p:tgtEl>
                                      </p:cBhvr>
                                    </p:animEffect>
                                    <p:anim calcmode="lin" valueType="num">
                                      <p:cBhvr>
                                        <p:cTn id="8" dur="2000" fill="hold"/>
                                        <p:tgtEl>
                                          <p:spTgt spid="261130"/>
                                        </p:tgtEl>
                                        <p:attrNameLst>
                                          <p:attrName>style.rotation</p:attrName>
                                        </p:attrNameLst>
                                      </p:cBhvr>
                                      <p:tavLst>
                                        <p:tav tm="0">
                                          <p:val>
                                            <p:fltVal val="720"/>
                                          </p:val>
                                        </p:tav>
                                        <p:tav tm="100000">
                                          <p:val>
                                            <p:fltVal val="0"/>
                                          </p:val>
                                        </p:tav>
                                      </p:tavLst>
                                    </p:anim>
                                    <p:anim calcmode="lin" valueType="num">
                                      <p:cBhvr>
                                        <p:cTn id="9" dur="2000" fill="hold"/>
                                        <p:tgtEl>
                                          <p:spTgt spid="261130"/>
                                        </p:tgtEl>
                                        <p:attrNameLst>
                                          <p:attrName>ppt_h</p:attrName>
                                        </p:attrNameLst>
                                      </p:cBhvr>
                                      <p:tavLst>
                                        <p:tav tm="0">
                                          <p:val>
                                            <p:fltVal val="0"/>
                                          </p:val>
                                        </p:tav>
                                        <p:tav tm="100000">
                                          <p:val>
                                            <p:strVal val="#ppt_h"/>
                                          </p:val>
                                        </p:tav>
                                      </p:tavLst>
                                    </p:anim>
                                    <p:anim calcmode="lin" valueType="num">
                                      <p:cBhvr>
                                        <p:cTn id="10" dur="2000" fill="hold"/>
                                        <p:tgtEl>
                                          <p:spTgt spid="261130"/>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113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340925"/>
            <a:ext cx="8229600" cy="5029200"/>
          </a:xfrm>
        </p:spPr>
        <p:txBody>
          <a:bodyPr/>
          <a:lstStyle/>
          <a:p>
            <a:r>
              <a:rPr lang="en-US" sz="2000" dirty="0"/>
              <a:t>Many well established chemical products and intermediates, currently produced from Propylene, can also be produced from bio-based Glycerol.</a:t>
            </a:r>
          </a:p>
          <a:p>
            <a:pPr lvl="2">
              <a:buFont typeface="Arial" charset="0"/>
              <a:buChar char="–"/>
            </a:pPr>
            <a:r>
              <a:rPr lang="en-US" sz="1800" dirty="0" smtClean="0"/>
              <a:t> </a:t>
            </a:r>
            <a:r>
              <a:rPr lang="en-US" sz="1800" dirty="0"/>
              <a:t>Acrylic Acid</a:t>
            </a:r>
          </a:p>
          <a:p>
            <a:pPr lvl="2">
              <a:buFont typeface="Arial" charset="0"/>
              <a:buChar char="–"/>
            </a:pPr>
            <a:r>
              <a:rPr lang="en-US" sz="1800" dirty="0"/>
              <a:t> 1,3-Propanediol</a:t>
            </a:r>
          </a:p>
          <a:p>
            <a:pPr lvl="2">
              <a:buFont typeface="Arial" charset="0"/>
              <a:buChar char="–"/>
            </a:pPr>
            <a:r>
              <a:rPr lang="en-US" sz="1800" dirty="0"/>
              <a:t> Acrolein</a:t>
            </a:r>
          </a:p>
          <a:p>
            <a:r>
              <a:rPr lang="en-US" sz="2000" dirty="0" smtClean="0"/>
              <a:t>Recent </a:t>
            </a:r>
            <a:r>
              <a:rPr lang="en-US" sz="2000" dirty="0"/>
              <a:t>emphasis of global climate change and sustainability make switching production from crude oil derived to renewable raw materials attractive.</a:t>
            </a:r>
          </a:p>
          <a:p>
            <a:r>
              <a:rPr lang="en-US" sz="2000" dirty="0" smtClean="0"/>
              <a:t>Additionally</a:t>
            </a:r>
            <a:r>
              <a:rPr lang="en-US" sz="2000" dirty="0"/>
              <a:t>, using Glycerol produced as side product of biodiesel production potentially enhances the overall carbon utilization of the biodiesel process.</a:t>
            </a:r>
          </a:p>
          <a:p>
            <a:endParaRPr lang="en-US" sz="2000" dirty="0"/>
          </a:p>
        </p:txBody>
      </p:sp>
      <p:sp>
        <p:nvSpPr>
          <p:cNvPr id="176130" name="Rectangle 2"/>
          <p:cNvSpPr>
            <a:spLocks noGrp="1" noChangeArrowheads="1"/>
          </p:cNvSpPr>
          <p:nvPr>
            <p:ph type="title"/>
          </p:nvPr>
        </p:nvSpPr>
        <p:spPr>
          <a:xfrm>
            <a:off x="0" y="126460"/>
            <a:ext cx="9143999" cy="963038"/>
          </a:xfrm>
        </p:spPr>
        <p:txBody>
          <a:bodyPr anchor="ctr"/>
          <a:lstStyle/>
          <a:p>
            <a:pPr algn="ctr"/>
            <a:r>
              <a:rPr lang="en-US" b="0" dirty="0"/>
              <a:t>Case Study Background</a:t>
            </a:r>
          </a:p>
        </p:txBody>
      </p:sp>
      <p:grpSp>
        <p:nvGrpSpPr>
          <p:cNvPr id="176133" name="Group 5"/>
          <p:cNvGrpSpPr>
            <a:grpSpLocks/>
          </p:cNvGrpSpPr>
          <p:nvPr/>
        </p:nvGrpSpPr>
        <p:grpSpPr bwMode="auto">
          <a:xfrm>
            <a:off x="168275" y="5398275"/>
            <a:ext cx="8783638" cy="1106488"/>
            <a:chOff x="106" y="3206"/>
            <a:chExt cx="5533" cy="697"/>
          </a:xfrm>
        </p:grpSpPr>
        <p:sp>
          <p:nvSpPr>
            <p:cNvPr id="176134" name="Rectangle 6"/>
            <p:cNvSpPr>
              <a:spLocks noChangeArrowheads="1"/>
            </p:cNvSpPr>
            <p:nvPr/>
          </p:nvSpPr>
          <p:spPr bwMode="auto">
            <a:xfrm>
              <a:off x="121" y="3427"/>
              <a:ext cx="5518" cy="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r>
                <a:rPr lang="de-DE" altLang="de-DE" sz="1400" b="1"/>
                <a:t>Development</a:t>
              </a:r>
              <a:r>
                <a:rPr lang="en-US" altLang="de-DE" sz="1400" b="1"/>
                <a:t> of an industrial process based on Glycerol dehydration chemistry, and the comparison of this process with the traditional, Propylene based process.</a:t>
              </a:r>
            </a:p>
          </p:txBody>
        </p:sp>
        <p:sp>
          <p:nvSpPr>
            <p:cNvPr id="176135" name="Rectangle 7"/>
            <p:cNvSpPr>
              <a:spLocks noChangeArrowheads="1"/>
            </p:cNvSpPr>
            <p:nvPr/>
          </p:nvSpPr>
          <p:spPr bwMode="auto">
            <a:xfrm>
              <a:off x="106" y="3327"/>
              <a:ext cx="5533" cy="57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6136" name="Text Box 8"/>
            <p:cNvSpPr txBox="1">
              <a:spLocks noChangeArrowheads="1"/>
            </p:cNvSpPr>
            <p:nvPr/>
          </p:nvSpPr>
          <p:spPr bwMode="auto">
            <a:xfrm>
              <a:off x="292" y="3206"/>
              <a:ext cx="1089" cy="19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b="1"/>
                <a:t>Case Study Focus</a:t>
              </a:r>
            </a:p>
          </p:txBody>
        </p:sp>
      </p:grpSp>
      <p:sp>
        <p:nvSpPr>
          <p:cNvPr id="176137" name="Rectangle 9"/>
          <p:cNvSpPr>
            <a:spLocks noChangeArrowheads="1"/>
          </p:cNvSpPr>
          <p:nvPr/>
        </p:nvSpPr>
        <p:spPr bwMode="auto">
          <a:xfrm>
            <a:off x="8459788" y="6707188"/>
            <a:ext cx="379412" cy="106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de-DE" sz="700"/>
              <a:t>Page | </a:t>
            </a:r>
            <a:fld id="{F64B66C0-AC89-42F2-95ED-5B275553E35D}" type="slidenum">
              <a:rPr lang="de-DE" sz="700"/>
              <a:pPr/>
              <a:t>22</a:t>
            </a:fld>
            <a:endParaRPr lang="de-DE" sz="700"/>
          </a:p>
        </p:txBody>
      </p:sp>
    </p:spTree>
    <p:extLst>
      <p:ext uri="{BB962C8B-B14F-4D97-AF65-F5344CB8AC3E}">
        <p14:creationId xmlns:p14="http://schemas.microsoft.com/office/powerpoint/2010/main" val="1827249181"/>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176133"/>
                                        </p:tgtEl>
                                        <p:attrNameLst>
                                          <p:attrName>style.visibility</p:attrName>
                                        </p:attrNameLst>
                                      </p:cBhvr>
                                      <p:to>
                                        <p:strVal val="visible"/>
                                      </p:to>
                                    </p:set>
                                    <p:animEffect transition="in" filter="fade">
                                      <p:cBhvr>
                                        <p:cTn id="7" dur="1000"/>
                                        <p:tgtEl>
                                          <p:spTgt spid="1761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43252" y="1447800"/>
            <a:ext cx="4334061" cy="5029200"/>
          </a:xfrm>
        </p:spPr>
        <p:txBody>
          <a:bodyPr/>
          <a:lstStyle/>
          <a:p>
            <a:pPr algn="l"/>
            <a:r>
              <a:rPr lang="en-US" sz="2000" b="0" dirty="0"/>
              <a:t>The Glycerol dehydration reaction is catalyzed by Phosphoric Acid supported on silica</a:t>
            </a:r>
            <a:r>
              <a:rPr lang="en-US" sz="2000" b="0" dirty="0" smtClean="0"/>
              <a:t>.</a:t>
            </a:r>
          </a:p>
          <a:p>
            <a:pPr algn="l"/>
            <a:r>
              <a:rPr lang="en-US" sz="2000" b="0" dirty="0"/>
              <a:t>In the first reaction step, Glycerol is dehydrated to </a:t>
            </a:r>
            <a:r>
              <a:rPr lang="en-US" sz="2000" b="0" dirty="0" err="1"/>
              <a:t>Hydroxyacetone</a:t>
            </a:r>
            <a:r>
              <a:rPr lang="en-US" sz="2000" b="0" dirty="0"/>
              <a:t> and 3-Hydroxypropionaldehyde</a:t>
            </a:r>
            <a:r>
              <a:rPr lang="en-US" sz="2000" b="0" dirty="0" smtClean="0"/>
              <a:t>.</a:t>
            </a:r>
          </a:p>
          <a:p>
            <a:pPr algn="l"/>
            <a:r>
              <a:rPr lang="en-US" sz="2000" b="0" dirty="0"/>
              <a:t>3-Hydroxypropionaldehyde can dehydrate to produce Acrolein or decompose to Acetaldehyde and Formaldehyde</a:t>
            </a:r>
            <a:r>
              <a:rPr lang="en-US" sz="2000" b="0" dirty="0" smtClean="0"/>
              <a:t>.</a:t>
            </a:r>
          </a:p>
          <a:p>
            <a:pPr algn="l"/>
            <a:r>
              <a:rPr lang="en-US" sz="2000" b="0" dirty="0"/>
              <a:t>No Hydrogen or Oxygen is present in the feed, limiting side reaction products.</a:t>
            </a:r>
          </a:p>
          <a:p>
            <a:pPr algn="l"/>
            <a:endParaRPr lang="en-US" sz="2000" b="0" dirty="0"/>
          </a:p>
          <a:p>
            <a:pPr algn="l"/>
            <a:endParaRPr lang="en-US" sz="2000" b="0" dirty="0"/>
          </a:p>
          <a:p>
            <a:pPr algn="l"/>
            <a:endParaRPr lang="en-US" sz="2000" b="0" dirty="0"/>
          </a:p>
          <a:p>
            <a:pPr algn="l"/>
            <a:endParaRPr lang="en-US" sz="2000" b="0" dirty="0"/>
          </a:p>
        </p:txBody>
      </p:sp>
      <p:sp>
        <p:nvSpPr>
          <p:cNvPr id="174082" name="Rectangle 2"/>
          <p:cNvSpPr>
            <a:spLocks noGrp="1" noChangeArrowheads="1"/>
          </p:cNvSpPr>
          <p:nvPr>
            <p:ph type="title"/>
          </p:nvPr>
        </p:nvSpPr>
        <p:spPr>
          <a:xfrm>
            <a:off x="1" y="126460"/>
            <a:ext cx="9144000" cy="963038"/>
          </a:xfrm>
        </p:spPr>
        <p:txBody>
          <a:bodyPr anchor="ctr"/>
          <a:lstStyle/>
          <a:p>
            <a:pPr algn="ctr"/>
            <a:r>
              <a:rPr lang="en-US" b="0" dirty="0"/>
              <a:t>Glycerol Dehydration Pathways</a:t>
            </a:r>
          </a:p>
        </p:txBody>
      </p:sp>
      <p:sp>
        <p:nvSpPr>
          <p:cNvPr id="174102" name="Rectangle 22"/>
          <p:cNvSpPr>
            <a:spLocks noChangeArrowheads="1"/>
          </p:cNvSpPr>
          <p:nvPr/>
        </p:nvSpPr>
        <p:spPr bwMode="auto">
          <a:xfrm>
            <a:off x="8459788" y="6707188"/>
            <a:ext cx="379412" cy="106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de-DE" sz="700"/>
              <a:t>Page | </a:t>
            </a:r>
            <a:fld id="{7AF05E38-FF6B-410E-B410-2E2EE39FFEE3}" type="slidenum">
              <a:rPr lang="de-DE" sz="700"/>
              <a:pPr/>
              <a:t>23</a:t>
            </a:fld>
            <a:endParaRPr lang="de-DE" sz="700"/>
          </a:p>
        </p:txBody>
      </p:sp>
      <p:pic>
        <p:nvPicPr>
          <p:cNvPr id="174109" name="Picture 2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6503" y="1590024"/>
            <a:ext cx="4032213" cy="4510467"/>
          </a:xfrm>
          <a:prstGeom prst="rect">
            <a:avLst/>
          </a:prstGeom>
          <a:solidFill>
            <a:schemeClr val="bg1"/>
          </a:solidFill>
          <a:ln w="9525">
            <a:solidFill>
              <a:schemeClr val="tx1"/>
            </a:solidFill>
            <a:miter lim="800000"/>
            <a:headEnd/>
            <a:tailEnd/>
          </a:ln>
          <a:effectLst/>
        </p:spPr>
      </p:pic>
    </p:spTree>
    <p:extLst>
      <p:ext uri="{BB962C8B-B14F-4D97-AF65-F5344CB8AC3E}">
        <p14:creationId xmlns:p14="http://schemas.microsoft.com/office/powerpoint/2010/main" val="241298407"/>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225142" y="1447800"/>
            <a:ext cx="3728853" cy="5029200"/>
          </a:xfrm>
        </p:spPr>
        <p:txBody>
          <a:bodyPr/>
          <a:lstStyle/>
          <a:p>
            <a:pPr algn="l"/>
            <a:r>
              <a:rPr lang="en-US" altLang="zh-CN" sz="1800" b="0" dirty="0">
                <a:ea typeface="宋体" charset="-122"/>
              </a:rPr>
              <a:t>Vaporized Propylene and air are fed to a shell and tube packed bed reactor.  </a:t>
            </a:r>
            <a:endParaRPr lang="en-US" altLang="zh-CN" sz="1800" b="0" dirty="0" smtClean="0">
              <a:ea typeface="宋体" charset="-122"/>
            </a:endParaRPr>
          </a:p>
          <a:p>
            <a:pPr algn="l"/>
            <a:r>
              <a:rPr lang="en-US" altLang="zh-CN" sz="1800" b="0" dirty="0">
                <a:ea typeface="宋体" charset="-122"/>
              </a:rPr>
              <a:t>Propylene is converted to Acrolein via catalytic partial oxidation at low pressure.</a:t>
            </a:r>
          </a:p>
          <a:p>
            <a:pPr algn="l"/>
            <a:r>
              <a:rPr lang="en-US" altLang="zh-CN" sz="1800" b="0" dirty="0" smtClean="0">
                <a:ea typeface="宋体" charset="-122"/>
              </a:rPr>
              <a:t>The </a:t>
            </a:r>
            <a:r>
              <a:rPr lang="en-US" altLang="zh-CN" sz="1800" b="0" dirty="0">
                <a:ea typeface="宋体" charset="-122"/>
              </a:rPr>
              <a:t>reaction is highly exothermic and is cooled by circulating molten salt heat transfer fluid. </a:t>
            </a:r>
          </a:p>
          <a:p>
            <a:pPr algn="l"/>
            <a:r>
              <a:rPr lang="en-US" altLang="zh-CN" sz="1800" b="0" dirty="0" smtClean="0">
                <a:ea typeface="宋体" charset="-122"/>
              </a:rPr>
              <a:t>Water </a:t>
            </a:r>
            <a:r>
              <a:rPr lang="en-US" altLang="zh-CN" sz="1800" b="0" dirty="0">
                <a:ea typeface="宋体" charset="-122"/>
              </a:rPr>
              <a:t>quenching and absorption – desorption separate Acrolein from the reactor effluent.</a:t>
            </a:r>
          </a:p>
          <a:p>
            <a:pPr algn="l"/>
            <a:r>
              <a:rPr lang="en-US" altLang="zh-CN" sz="1800" b="0" dirty="0" smtClean="0">
                <a:ea typeface="宋体" charset="-122"/>
              </a:rPr>
              <a:t>The </a:t>
            </a:r>
            <a:r>
              <a:rPr lang="en-US" altLang="zh-CN" sz="1800" b="0" dirty="0">
                <a:ea typeface="宋体" charset="-122"/>
              </a:rPr>
              <a:t>remaining vent gas, is compressed and recycled back to the reactor.</a:t>
            </a:r>
            <a:endParaRPr lang="en-US" sz="1800" b="0" dirty="0"/>
          </a:p>
          <a:p>
            <a:pPr algn="l"/>
            <a:endParaRPr lang="en-US" altLang="zh-CN" sz="1800" b="0" dirty="0">
              <a:ea typeface="宋体" charset="-122"/>
            </a:endParaRPr>
          </a:p>
          <a:p>
            <a:pPr algn="l"/>
            <a:endParaRPr lang="en-US" sz="1800" b="0" dirty="0"/>
          </a:p>
        </p:txBody>
      </p:sp>
      <p:sp>
        <p:nvSpPr>
          <p:cNvPr id="185346" name="Rectangle 2"/>
          <p:cNvSpPr>
            <a:spLocks noGrp="1" noChangeArrowheads="1"/>
          </p:cNvSpPr>
          <p:nvPr>
            <p:ph type="title"/>
          </p:nvPr>
        </p:nvSpPr>
        <p:spPr>
          <a:xfrm>
            <a:off x="1" y="126460"/>
            <a:ext cx="9144000" cy="963038"/>
          </a:xfrm>
        </p:spPr>
        <p:txBody>
          <a:bodyPr anchor="ctr"/>
          <a:lstStyle/>
          <a:p>
            <a:pPr algn="ctr"/>
            <a:r>
              <a:rPr lang="en-US" b="0" dirty="0"/>
              <a:t>Propylene Based Process</a:t>
            </a:r>
          </a:p>
        </p:txBody>
      </p:sp>
      <p:pic>
        <p:nvPicPr>
          <p:cNvPr id="185351"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663" y="1701800"/>
            <a:ext cx="4648200" cy="4872038"/>
          </a:xfrm>
          <a:prstGeom prst="rect">
            <a:avLst/>
          </a:prstGeom>
          <a:noFill/>
          <a:extLst>
            <a:ext uri="{909E8E84-426E-40DD-AFC4-6F175D3DCCD1}">
              <a14:hiddenFill xmlns:a14="http://schemas.microsoft.com/office/drawing/2010/main">
                <a:solidFill>
                  <a:srgbClr val="FFFFFF"/>
                </a:solidFill>
              </a14:hiddenFill>
            </a:ext>
          </a:extLst>
        </p:spPr>
      </p:pic>
      <p:sp>
        <p:nvSpPr>
          <p:cNvPr id="185352" name="Text Box 8"/>
          <p:cNvSpPr txBox="1">
            <a:spLocks noChangeArrowheads="1"/>
          </p:cNvSpPr>
          <p:nvPr/>
        </p:nvSpPr>
        <p:spPr bwMode="auto">
          <a:xfrm>
            <a:off x="852488" y="1360488"/>
            <a:ext cx="359727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1200" b="1"/>
              <a:t>Traditional Production Process</a:t>
            </a:r>
          </a:p>
        </p:txBody>
      </p:sp>
      <p:sp>
        <p:nvSpPr>
          <p:cNvPr id="185354" name="Rectangle 10"/>
          <p:cNvSpPr>
            <a:spLocks noChangeArrowheads="1"/>
          </p:cNvSpPr>
          <p:nvPr/>
        </p:nvSpPr>
        <p:spPr bwMode="auto">
          <a:xfrm>
            <a:off x="8459788" y="6707188"/>
            <a:ext cx="379412" cy="106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de-DE" sz="700"/>
              <a:t>Page | </a:t>
            </a:r>
            <a:fld id="{0C5FD39E-54F9-48BC-808B-08429A8422B6}" type="slidenum">
              <a:rPr lang="de-DE" sz="700"/>
              <a:pPr/>
              <a:t>24</a:t>
            </a:fld>
            <a:endParaRPr lang="de-DE" sz="700"/>
          </a:p>
        </p:txBody>
      </p:sp>
    </p:spTree>
    <p:extLst>
      <p:ext uri="{BB962C8B-B14F-4D97-AF65-F5344CB8AC3E}">
        <p14:creationId xmlns:p14="http://schemas.microsoft.com/office/powerpoint/2010/main" val="84593075"/>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185351"/>
                                        </p:tgtEl>
                                        <p:attrNameLst>
                                          <p:attrName>style.visibility</p:attrName>
                                        </p:attrNameLst>
                                      </p:cBhvr>
                                      <p:to>
                                        <p:strVal val="visible"/>
                                      </p:to>
                                    </p:set>
                                    <p:animEffect transition="in" filter="fade">
                                      <p:cBhvr>
                                        <p:cTn id="7" dur="1000"/>
                                        <p:tgtEl>
                                          <p:spTgt spid="18535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85352"/>
                                        </p:tgtEl>
                                        <p:attrNameLst>
                                          <p:attrName>style.visibility</p:attrName>
                                        </p:attrNameLst>
                                      </p:cBhvr>
                                      <p:to>
                                        <p:strVal val="visible"/>
                                      </p:to>
                                    </p:set>
                                    <p:animEffect transition="in" filter="fade">
                                      <p:cBhvr>
                                        <p:cTn id="10" dur="1000"/>
                                        <p:tgtEl>
                                          <p:spTgt spid="1853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535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3" name="Rectangle 13"/>
          <p:cNvSpPr>
            <a:spLocks noChangeArrowheads="1"/>
          </p:cNvSpPr>
          <p:nvPr/>
        </p:nvSpPr>
        <p:spPr bwMode="auto">
          <a:xfrm>
            <a:off x="2498725" y="2970213"/>
            <a:ext cx="131763" cy="274637"/>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4574" name="Rectangle 14"/>
          <p:cNvSpPr>
            <a:spLocks noChangeArrowheads="1"/>
          </p:cNvSpPr>
          <p:nvPr/>
        </p:nvSpPr>
        <p:spPr bwMode="auto">
          <a:xfrm>
            <a:off x="603250" y="1360488"/>
            <a:ext cx="3921125" cy="255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spcAft>
                <a:spcPct val="50000"/>
              </a:spcAft>
            </a:pPr>
            <a:r>
              <a:rPr lang="en-US" altLang="de-DE" sz="1200" b="1" dirty="0" smtClean="0"/>
              <a:t>Glycerol Based </a:t>
            </a:r>
            <a:r>
              <a:rPr lang="en-US" altLang="de-DE" sz="1200" b="1" dirty="0"/>
              <a:t>Process</a:t>
            </a:r>
          </a:p>
        </p:txBody>
      </p:sp>
      <p:sp>
        <p:nvSpPr>
          <p:cNvPr id="194575" name="Rectangle 15"/>
          <p:cNvSpPr>
            <a:spLocks noChangeArrowheads="1"/>
          </p:cNvSpPr>
          <p:nvPr/>
        </p:nvSpPr>
        <p:spPr bwMode="auto">
          <a:xfrm>
            <a:off x="8459788" y="6707188"/>
            <a:ext cx="379412" cy="106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de-DE" sz="700"/>
              <a:t>Page | </a:t>
            </a:r>
            <a:fld id="{D8AD41C6-4B4B-4301-80FB-96660A2C0EC8}" type="slidenum">
              <a:rPr lang="de-DE" sz="700"/>
              <a:pPr/>
              <a:t>25</a:t>
            </a:fld>
            <a:endParaRPr lang="de-DE" sz="700"/>
          </a:p>
        </p:txBody>
      </p:sp>
      <p:sp>
        <p:nvSpPr>
          <p:cNvPr id="2" name="Content Placeholder 1"/>
          <p:cNvSpPr>
            <a:spLocks noGrp="1"/>
          </p:cNvSpPr>
          <p:nvPr>
            <p:ph idx="1"/>
          </p:nvPr>
        </p:nvSpPr>
        <p:spPr>
          <a:xfrm>
            <a:off x="4975760" y="1464531"/>
            <a:ext cx="4028539" cy="5029200"/>
          </a:xfrm>
        </p:spPr>
        <p:txBody>
          <a:bodyPr/>
          <a:lstStyle/>
          <a:p>
            <a:pPr algn="l"/>
            <a:r>
              <a:rPr lang="en-US" sz="2000" b="0" dirty="0"/>
              <a:t>The Inert Gas Process is based on replacing the water used to dilute the Glycerol feed with Nitrogen.</a:t>
            </a:r>
          </a:p>
          <a:p>
            <a:pPr algn="l"/>
            <a:r>
              <a:rPr lang="en-US" sz="2000" b="0" dirty="0" smtClean="0"/>
              <a:t>Reaction </a:t>
            </a:r>
            <a:r>
              <a:rPr lang="en-US" sz="2000" b="0" dirty="0"/>
              <a:t>conditions are similar to the Vapor Phase Glycerol process.</a:t>
            </a:r>
          </a:p>
          <a:p>
            <a:pPr algn="l"/>
            <a:r>
              <a:rPr lang="en-US" sz="2000" b="0" dirty="0" smtClean="0"/>
              <a:t>Since </a:t>
            </a:r>
            <a:r>
              <a:rPr lang="en-US" sz="2000" b="0" dirty="0"/>
              <a:t>Nitrogen is used instead of water, the  separation train is identical to the traditional Propylene process.</a:t>
            </a:r>
          </a:p>
          <a:p>
            <a:pPr algn="l"/>
            <a:r>
              <a:rPr lang="en-US" sz="2000" b="0" dirty="0" smtClean="0"/>
              <a:t>The </a:t>
            </a:r>
            <a:r>
              <a:rPr lang="en-US" sz="2000" b="0" dirty="0"/>
              <a:t>Inert Gas Process has an energy advantage over the Vapor Phase Process due to minimizing the vaporization of dilution water.</a:t>
            </a:r>
          </a:p>
          <a:p>
            <a:pPr algn="l"/>
            <a:endParaRPr lang="en-US" sz="2000" b="0" dirty="0"/>
          </a:p>
        </p:txBody>
      </p:sp>
      <p:sp>
        <p:nvSpPr>
          <p:cNvPr id="194562" name="Rectangle 2"/>
          <p:cNvSpPr>
            <a:spLocks noGrp="1" noChangeArrowheads="1"/>
          </p:cNvSpPr>
          <p:nvPr>
            <p:ph type="title"/>
          </p:nvPr>
        </p:nvSpPr>
        <p:spPr>
          <a:xfrm>
            <a:off x="1" y="126460"/>
            <a:ext cx="9144000" cy="963038"/>
          </a:xfrm>
        </p:spPr>
        <p:txBody>
          <a:bodyPr anchor="ctr"/>
          <a:lstStyle/>
          <a:p>
            <a:pPr algn="ctr"/>
            <a:r>
              <a:rPr lang="en-US" b="0" dirty="0" smtClean="0"/>
              <a:t>Green Chemistry Based Process</a:t>
            </a:r>
            <a:endParaRPr lang="en-US" b="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5175" y="1773675"/>
            <a:ext cx="4578350" cy="4767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31465329"/>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94574"/>
                                        </p:tgtEl>
                                        <p:attrNameLst>
                                          <p:attrName>style.visibility</p:attrName>
                                        </p:attrNameLst>
                                      </p:cBhvr>
                                      <p:to>
                                        <p:strVal val="visible"/>
                                      </p:to>
                                    </p:set>
                                    <p:animEffect transition="in" filter="fade">
                                      <p:cBhvr>
                                        <p:cTn id="7" dur="1000"/>
                                        <p:tgtEl>
                                          <p:spTgt spid="1945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7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Traditional Process</a:t>
            </a:r>
          </a:p>
          <a:p>
            <a:pPr lvl="1"/>
            <a:r>
              <a:rPr lang="en-US" dirty="0" smtClean="0"/>
              <a:t>Exothermic reaction allow steam production from recovered heat</a:t>
            </a:r>
          </a:p>
          <a:p>
            <a:pPr lvl="1"/>
            <a:r>
              <a:rPr lang="en-US" dirty="0" smtClean="0"/>
              <a:t>Established technology</a:t>
            </a:r>
          </a:p>
          <a:p>
            <a:pPr lvl="1"/>
            <a:r>
              <a:rPr lang="en-US" dirty="0" smtClean="0"/>
              <a:t>Process safety concerns due to runaway reaction and use of liquefied propylene feedstock</a:t>
            </a:r>
          </a:p>
          <a:p>
            <a:pPr lvl="1"/>
            <a:r>
              <a:rPr lang="en-US" dirty="0" smtClean="0"/>
              <a:t>Non-renewable feedstock</a:t>
            </a:r>
          </a:p>
          <a:p>
            <a:r>
              <a:rPr lang="en-US" dirty="0" smtClean="0"/>
              <a:t>Green Chemistry Process</a:t>
            </a:r>
          </a:p>
          <a:p>
            <a:pPr lvl="1"/>
            <a:r>
              <a:rPr lang="en-US" dirty="0" smtClean="0"/>
              <a:t>Endothermic reaction puts the process at an energy disadvantage</a:t>
            </a:r>
          </a:p>
          <a:p>
            <a:pPr lvl="1"/>
            <a:r>
              <a:rPr lang="en-US" dirty="0" smtClean="0"/>
              <a:t>However, endothermic reaction is inherently safer</a:t>
            </a:r>
          </a:p>
          <a:p>
            <a:pPr lvl="1"/>
            <a:r>
              <a:rPr lang="en-US" dirty="0" smtClean="0"/>
              <a:t>New, unproven technology</a:t>
            </a:r>
          </a:p>
          <a:p>
            <a:pPr lvl="1"/>
            <a:r>
              <a:rPr lang="en-US" dirty="0" smtClean="0"/>
              <a:t>Renewable feedstock produced from a waste product</a:t>
            </a:r>
          </a:p>
          <a:p>
            <a:pPr lvl="1"/>
            <a:r>
              <a:rPr lang="en-US" dirty="0" smtClean="0"/>
              <a:t>Potential for process integration with biodiesel production process</a:t>
            </a:r>
          </a:p>
          <a:p>
            <a:pPr lvl="1"/>
            <a:endParaRPr lang="en-US" dirty="0"/>
          </a:p>
        </p:txBody>
      </p:sp>
      <p:sp>
        <p:nvSpPr>
          <p:cNvPr id="3" name="Title 2"/>
          <p:cNvSpPr>
            <a:spLocks noGrp="1"/>
          </p:cNvSpPr>
          <p:nvPr>
            <p:ph type="title"/>
          </p:nvPr>
        </p:nvSpPr>
        <p:spPr>
          <a:xfrm>
            <a:off x="1" y="126460"/>
            <a:ext cx="9144000" cy="963038"/>
          </a:xfrm>
        </p:spPr>
        <p:txBody>
          <a:bodyPr anchor="ctr"/>
          <a:lstStyle/>
          <a:p>
            <a:pPr algn="ctr"/>
            <a:r>
              <a:rPr lang="en-US" b="0" dirty="0" smtClean="0"/>
              <a:t>Comparing the Two Processes</a:t>
            </a:r>
            <a:endParaRPr lang="en-US" b="0" dirty="0"/>
          </a:p>
        </p:txBody>
      </p:sp>
    </p:spTree>
    <p:extLst>
      <p:ext uri="{BB962C8B-B14F-4D97-AF65-F5344CB8AC3E}">
        <p14:creationId xmlns:p14="http://schemas.microsoft.com/office/powerpoint/2010/main" val="323091538"/>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305300"/>
            <a:ext cx="8229600" cy="5029200"/>
          </a:xfrm>
        </p:spPr>
        <p:txBody>
          <a:bodyPr/>
          <a:lstStyle/>
          <a:p>
            <a:pPr>
              <a:tabLst>
                <a:tab pos="0" algn="l"/>
              </a:tabLst>
            </a:pPr>
            <a:r>
              <a:rPr lang="en-US" dirty="0"/>
              <a:t>Prevention</a:t>
            </a:r>
          </a:p>
          <a:p>
            <a:r>
              <a:rPr lang="en-US" dirty="0" smtClean="0"/>
              <a:t>Atom </a:t>
            </a:r>
            <a:r>
              <a:rPr lang="en-US" dirty="0"/>
              <a:t>Economy</a:t>
            </a:r>
          </a:p>
          <a:p>
            <a:r>
              <a:rPr lang="en-US" dirty="0" smtClean="0">
                <a:solidFill>
                  <a:srgbClr val="00B050"/>
                </a:solidFill>
              </a:rPr>
              <a:t>Less </a:t>
            </a:r>
            <a:r>
              <a:rPr lang="en-US" dirty="0">
                <a:solidFill>
                  <a:srgbClr val="00B050"/>
                </a:solidFill>
              </a:rPr>
              <a:t>Hazardous Chemical Syntheses</a:t>
            </a:r>
          </a:p>
          <a:p>
            <a:r>
              <a:rPr lang="en-US" dirty="0" smtClean="0"/>
              <a:t>Designing </a:t>
            </a:r>
            <a:r>
              <a:rPr lang="en-US" dirty="0"/>
              <a:t>Safer </a:t>
            </a:r>
            <a:r>
              <a:rPr lang="en-US" dirty="0" smtClean="0"/>
              <a:t>Chemicals</a:t>
            </a:r>
          </a:p>
          <a:p>
            <a:r>
              <a:rPr lang="en-US" dirty="0">
                <a:solidFill>
                  <a:srgbClr val="00B050"/>
                </a:solidFill>
              </a:rPr>
              <a:t>Safer Solvents and Auxiliaries</a:t>
            </a:r>
          </a:p>
          <a:p>
            <a:r>
              <a:rPr lang="en-US" dirty="0" smtClean="0">
                <a:solidFill>
                  <a:srgbClr val="00B050"/>
                </a:solidFill>
              </a:rPr>
              <a:t>Design </a:t>
            </a:r>
            <a:r>
              <a:rPr lang="en-US" dirty="0">
                <a:solidFill>
                  <a:srgbClr val="00B050"/>
                </a:solidFill>
              </a:rPr>
              <a:t>for Energy Efficiency</a:t>
            </a:r>
          </a:p>
          <a:p>
            <a:r>
              <a:rPr lang="en-US" dirty="0" smtClean="0">
                <a:solidFill>
                  <a:srgbClr val="00B050"/>
                </a:solidFill>
              </a:rPr>
              <a:t>Use </a:t>
            </a:r>
            <a:r>
              <a:rPr lang="en-US" dirty="0">
                <a:solidFill>
                  <a:srgbClr val="00B050"/>
                </a:solidFill>
              </a:rPr>
              <a:t>of Renewable </a:t>
            </a:r>
            <a:r>
              <a:rPr lang="en-US" dirty="0" err="1">
                <a:solidFill>
                  <a:srgbClr val="00B050"/>
                </a:solidFill>
              </a:rPr>
              <a:t>Feedstocks</a:t>
            </a:r>
            <a:endParaRPr lang="en-US" dirty="0">
              <a:solidFill>
                <a:srgbClr val="00B050"/>
              </a:solidFill>
            </a:endParaRPr>
          </a:p>
          <a:p>
            <a:r>
              <a:rPr lang="en-US" dirty="0" smtClean="0"/>
              <a:t>Reduce Derivatives</a:t>
            </a:r>
          </a:p>
          <a:p>
            <a:pPr algn="l"/>
            <a:r>
              <a:rPr lang="en-US" dirty="0">
                <a:solidFill>
                  <a:srgbClr val="00B050"/>
                </a:solidFill>
              </a:rPr>
              <a:t>Catalysis</a:t>
            </a:r>
          </a:p>
          <a:p>
            <a:pPr algn="l"/>
            <a:r>
              <a:rPr lang="en-US" dirty="0" smtClean="0"/>
              <a:t>Design </a:t>
            </a:r>
            <a:r>
              <a:rPr lang="en-US" dirty="0"/>
              <a:t>for Degradation</a:t>
            </a:r>
          </a:p>
          <a:p>
            <a:pPr algn="l"/>
            <a:r>
              <a:rPr lang="en-US" dirty="0" smtClean="0"/>
              <a:t>Real-time </a:t>
            </a:r>
            <a:r>
              <a:rPr lang="en-US" dirty="0"/>
              <a:t>analysis for Pollution Prevention</a:t>
            </a:r>
          </a:p>
          <a:p>
            <a:pPr algn="l"/>
            <a:r>
              <a:rPr lang="en-US" dirty="0" smtClean="0">
                <a:solidFill>
                  <a:srgbClr val="00B050"/>
                </a:solidFill>
              </a:rPr>
              <a:t>Inherently </a:t>
            </a:r>
            <a:r>
              <a:rPr lang="en-US" dirty="0">
                <a:solidFill>
                  <a:srgbClr val="00B050"/>
                </a:solidFill>
              </a:rPr>
              <a:t>Safer Chemistry for Accident Prevention</a:t>
            </a:r>
          </a:p>
          <a:p>
            <a:endParaRPr lang="en-US" dirty="0"/>
          </a:p>
          <a:p>
            <a:endParaRPr lang="en-US" dirty="0"/>
          </a:p>
          <a:p>
            <a:endParaRPr lang="en-US" dirty="0"/>
          </a:p>
        </p:txBody>
      </p:sp>
      <p:sp>
        <p:nvSpPr>
          <p:cNvPr id="3" name="Title 2"/>
          <p:cNvSpPr>
            <a:spLocks noGrp="1"/>
          </p:cNvSpPr>
          <p:nvPr>
            <p:ph type="title"/>
          </p:nvPr>
        </p:nvSpPr>
        <p:spPr>
          <a:xfrm>
            <a:off x="1" y="126460"/>
            <a:ext cx="9144000" cy="963038"/>
          </a:xfrm>
        </p:spPr>
        <p:txBody>
          <a:bodyPr anchor="ctr"/>
          <a:lstStyle/>
          <a:p>
            <a:pPr algn="ctr"/>
            <a:r>
              <a:rPr lang="en-US" b="0" dirty="0" smtClean="0"/>
              <a:t>Considering the 12 Principles of Green Chemistry</a:t>
            </a:r>
            <a:endParaRPr lang="en-US" b="0" dirty="0"/>
          </a:p>
        </p:txBody>
      </p:sp>
    </p:spTree>
    <p:extLst>
      <p:ext uri="{BB962C8B-B14F-4D97-AF65-F5344CB8AC3E}">
        <p14:creationId xmlns:p14="http://schemas.microsoft.com/office/powerpoint/2010/main" val="84912378"/>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sz="quarter"/>
          </p:nvPr>
        </p:nvSpPr>
        <p:spPr>
          <a:xfrm>
            <a:off x="0" y="2528795"/>
            <a:ext cx="9144000" cy="1380035"/>
          </a:xfrm>
        </p:spPr>
        <p:txBody>
          <a:bodyPr anchor="ctr"/>
          <a:lstStyle/>
          <a:p>
            <a:pPr algn="ctr"/>
            <a:r>
              <a:rPr lang="en-US" sz="3200" dirty="0" smtClean="0">
                <a:solidFill>
                  <a:schemeClr val="tx1"/>
                </a:solidFill>
              </a:rPr>
              <a:t>Assessing Environmental Impacts</a:t>
            </a:r>
            <a:endParaRPr lang="en-US" sz="3200" dirty="0">
              <a:solidFill>
                <a:schemeClr val="tx1"/>
              </a:solidFill>
            </a:endParaRPr>
          </a:p>
        </p:txBody>
      </p:sp>
    </p:spTree>
    <p:extLst>
      <p:ext uri="{BB962C8B-B14F-4D97-AF65-F5344CB8AC3E}">
        <p14:creationId xmlns:p14="http://schemas.microsoft.com/office/powerpoint/2010/main" val="3232459563"/>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554477"/>
            <a:ext cx="9144000" cy="5077837"/>
          </a:xfrm>
        </p:spPr>
        <p:txBody>
          <a:bodyPr/>
          <a:lstStyle/>
          <a:p>
            <a:pPr algn="ctr"/>
            <a:r>
              <a:rPr lang="en-US" sz="4400" dirty="0" smtClean="0"/>
              <a:t>A Little Bit of Background</a:t>
            </a:r>
            <a:br>
              <a:rPr lang="en-US" sz="4400" dirty="0" smtClean="0"/>
            </a:br>
            <a:r>
              <a:rPr lang="en-US" sz="3200" dirty="0" smtClean="0">
                <a:solidFill>
                  <a:schemeClr val="tx1"/>
                </a:solidFill>
              </a:rPr>
              <a:t>The Waste Reduction (WAR) Algorithm</a:t>
            </a:r>
            <a:endParaRPr lang="en-US" sz="4400" dirty="0"/>
          </a:p>
        </p:txBody>
      </p:sp>
    </p:spTree>
    <p:extLst>
      <p:ext uri="{BB962C8B-B14F-4D97-AF65-F5344CB8AC3E}">
        <p14:creationId xmlns:p14="http://schemas.microsoft.com/office/powerpoint/2010/main" val="1563759582"/>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r>
              <a:rPr lang="en-US" b="0" dirty="0" smtClean="0"/>
              <a:t>How does green chemistry influence our approach to process design?</a:t>
            </a:r>
          </a:p>
          <a:p>
            <a:r>
              <a:rPr lang="en-US" b="0" dirty="0"/>
              <a:t>How can Chemical Engineers use the 12 Principles of Green Chemistry to design sustainable </a:t>
            </a:r>
            <a:r>
              <a:rPr lang="en-US" b="0" dirty="0" smtClean="0"/>
              <a:t>process?</a:t>
            </a:r>
            <a:endParaRPr lang="en-US" b="0" dirty="0"/>
          </a:p>
          <a:p>
            <a:r>
              <a:rPr lang="en-US" b="0" dirty="0" smtClean="0"/>
              <a:t>What are the potential benefits of switching to renewable chemical </a:t>
            </a:r>
            <a:r>
              <a:rPr lang="en-US" b="0" dirty="0" err="1" smtClean="0"/>
              <a:t>feedstocks</a:t>
            </a:r>
            <a:r>
              <a:rPr lang="en-US" b="0" dirty="0"/>
              <a:t>?</a:t>
            </a:r>
            <a:endParaRPr lang="en-US" b="0" dirty="0" smtClean="0"/>
          </a:p>
          <a:p>
            <a:r>
              <a:rPr lang="en-US" b="0" dirty="0" smtClean="0"/>
              <a:t>How can we assess the potential benefits of switching to green chemistry based processes?</a:t>
            </a:r>
          </a:p>
          <a:p>
            <a:r>
              <a:rPr lang="en-US" b="0" dirty="0" smtClean="0"/>
              <a:t>What skills and tools are needed to design and assess processes based on green chemistry?</a:t>
            </a:r>
            <a:endParaRPr lang="en-US" b="0" dirty="0"/>
          </a:p>
        </p:txBody>
      </p:sp>
      <p:sp>
        <p:nvSpPr>
          <p:cNvPr id="3" name="Title 2"/>
          <p:cNvSpPr>
            <a:spLocks noGrp="1"/>
          </p:cNvSpPr>
          <p:nvPr>
            <p:ph type="title"/>
          </p:nvPr>
        </p:nvSpPr>
        <p:spPr>
          <a:xfrm>
            <a:off x="762820" y="429657"/>
            <a:ext cx="7433729" cy="626790"/>
          </a:xfrm>
        </p:spPr>
        <p:txBody>
          <a:bodyPr/>
          <a:lstStyle/>
          <a:p>
            <a:pPr algn="ctr"/>
            <a:r>
              <a:rPr lang="en-US" b="0" dirty="0" smtClean="0"/>
              <a:t>Overview – Questions for Consideration</a:t>
            </a:r>
            <a:endParaRPr lang="en-US" b="0" dirty="0"/>
          </a:p>
        </p:txBody>
      </p:sp>
    </p:spTree>
    <p:extLst>
      <p:ext uri="{BB962C8B-B14F-4D97-AF65-F5344CB8AC3E}">
        <p14:creationId xmlns:p14="http://schemas.microsoft.com/office/powerpoint/2010/main" val="4219854026"/>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pPr algn="l"/>
            <a:r>
              <a:rPr lang="en-US" sz="2200" dirty="0" smtClean="0"/>
              <a:t>The Pollution Prevention Act of 1990 established a national policy that pollution should be prevented or reduced at its source. </a:t>
            </a:r>
          </a:p>
          <a:p>
            <a:pPr algn="l"/>
            <a:r>
              <a:rPr lang="en-US" sz="2200" dirty="0" smtClean="0"/>
              <a:t>The act also directed EPA to develop and implement a strategy promoting source reduction, which it defined as any practice that reduces:</a:t>
            </a:r>
          </a:p>
          <a:p>
            <a:pPr lvl="1" algn="l"/>
            <a:r>
              <a:rPr lang="en-US" sz="1800" dirty="0" smtClean="0"/>
              <a:t> (1) the amount of any hazardous substance, pollutant, or contaminant from entering any waste stream or being released into the environment prior to recycling, treatment, or disposal, and </a:t>
            </a:r>
          </a:p>
          <a:p>
            <a:pPr lvl="1" algn="l"/>
            <a:r>
              <a:rPr lang="en-US" sz="1800" dirty="0" smtClean="0"/>
              <a:t>(2) the hazards to public health and the environment associated with the release. These measures can range from simple techniques, such as covering exposed containers of volatile organic compounds or tightening loose pipe connections, to completely redesigning a production process or reformulating a product.</a:t>
            </a:r>
            <a:endParaRPr lang="en-US" sz="1800" dirty="0"/>
          </a:p>
        </p:txBody>
      </p:sp>
      <p:sp>
        <p:nvSpPr>
          <p:cNvPr id="3" name="Title 2"/>
          <p:cNvSpPr>
            <a:spLocks noGrp="1"/>
          </p:cNvSpPr>
          <p:nvPr>
            <p:ph type="title"/>
          </p:nvPr>
        </p:nvSpPr>
        <p:spPr>
          <a:xfrm>
            <a:off x="0" y="126460"/>
            <a:ext cx="9143999" cy="963038"/>
          </a:xfrm>
        </p:spPr>
        <p:txBody>
          <a:bodyPr anchor="ctr"/>
          <a:lstStyle/>
          <a:p>
            <a:pPr algn="ctr"/>
            <a:r>
              <a:rPr lang="en-US" b="0" dirty="0" smtClean="0"/>
              <a:t>Regulatory Background</a:t>
            </a:r>
            <a:endParaRPr lang="en-US" b="0" dirty="0"/>
          </a:p>
        </p:txBody>
      </p:sp>
    </p:spTree>
    <p:extLst>
      <p:ext uri="{BB962C8B-B14F-4D97-AF65-F5344CB8AC3E}">
        <p14:creationId xmlns:p14="http://schemas.microsoft.com/office/powerpoint/2010/main" val="3700288866"/>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r>
              <a:rPr lang="en-US" dirty="0" smtClean="0"/>
              <a:t>Overview of Research in Clean Processes at the EPA:</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pPr lvl="1"/>
            <a:r>
              <a:rPr lang="en-US" dirty="0" smtClean="0"/>
              <a:t>http://www.epa.gov/nrmrl/std/cppb/index.html</a:t>
            </a:r>
            <a:endParaRPr lang="en-US" dirty="0"/>
          </a:p>
        </p:txBody>
      </p:sp>
      <p:sp>
        <p:nvSpPr>
          <p:cNvPr id="4" name="Title 3"/>
          <p:cNvSpPr>
            <a:spLocks noGrp="1"/>
          </p:cNvSpPr>
          <p:nvPr>
            <p:ph type="title"/>
          </p:nvPr>
        </p:nvSpPr>
        <p:spPr>
          <a:xfrm>
            <a:off x="1" y="126460"/>
            <a:ext cx="9144000" cy="963038"/>
          </a:xfrm>
        </p:spPr>
        <p:txBody>
          <a:bodyPr anchor="ctr"/>
          <a:lstStyle/>
          <a:p>
            <a:pPr algn="ctr"/>
            <a:r>
              <a:rPr lang="en-US" b="0" dirty="0" smtClean="0"/>
              <a:t>Waste Minimization Research at the U.S. EPA</a:t>
            </a:r>
            <a:endParaRPr lang="en-US" b="0" dirty="0"/>
          </a:p>
        </p:txBody>
      </p:sp>
      <p:pic>
        <p:nvPicPr>
          <p:cNvPr id="39938" name="Picture 2"/>
          <p:cNvPicPr>
            <a:picLocks noChangeAspect="1" noChangeArrowheads="1"/>
          </p:cNvPicPr>
          <p:nvPr/>
        </p:nvPicPr>
        <p:blipFill>
          <a:blip r:embed="rId3" cstate="print"/>
          <a:srcRect l="547" t="15733" r="11800" b="27333"/>
          <a:stretch>
            <a:fillRect/>
          </a:stretch>
        </p:blipFill>
        <p:spPr bwMode="auto">
          <a:xfrm>
            <a:off x="541689" y="2220057"/>
            <a:ext cx="8058800" cy="3925824"/>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811864572"/>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57300"/>
            <a:ext cx="8229600" cy="5156200"/>
          </a:xfrm>
        </p:spPr>
        <p:txBody>
          <a:bodyPr/>
          <a:lstStyle/>
          <a:p>
            <a:r>
              <a:rPr lang="en-US" b="0" dirty="0" smtClean="0"/>
              <a:t>In traditional chemical process design, attention is focused primarily upon minimizing cost, while the environmental impact of a process is often overlooked. </a:t>
            </a:r>
          </a:p>
          <a:p>
            <a:endParaRPr lang="en-US" b="0" dirty="0" smtClean="0"/>
          </a:p>
          <a:p>
            <a:r>
              <a:rPr lang="en-US" b="0" dirty="0" smtClean="0"/>
              <a:t>This may in many instances lead to the production of large quantities of waste materials. It is possible to reduce the generation of these wastes and their environmental impact by modifying the design of the process. </a:t>
            </a:r>
          </a:p>
          <a:p>
            <a:endParaRPr lang="en-US" b="0" dirty="0" smtClean="0"/>
          </a:p>
          <a:p>
            <a:r>
              <a:rPr lang="en-US" b="0" dirty="0" smtClean="0"/>
              <a:t>However, the design methodologies for waste minimization do not exist, and, thus, research activities have been underway at EPA's National Risk Management Research Laboratory to develop such methodologies.</a:t>
            </a:r>
            <a:endParaRPr lang="en-US" b="0" dirty="0"/>
          </a:p>
        </p:txBody>
      </p:sp>
      <p:sp>
        <p:nvSpPr>
          <p:cNvPr id="3" name="Title 2"/>
          <p:cNvSpPr>
            <a:spLocks noGrp="1"/>
          </p:cNvSpPr>
          <p:nvPr>
            <p:ph type="title"/>
          </p:nvPr>
        </p:nvSpPr>
        <p:spPr>
          <a:xfrm>
            <a:off x="0" y="329660"/>
            <a:ext cx="9143999" cy="963038"/>
          </a:xfrm>
        </p:spPr>
        <p:txBody>
          <a:bodyPr anchor="ctr"/>
          <a:lstStyle/>
          <a:p>
            <a:pPr algn="ctr"/>
            <a:r>
              <a:rPr lang="en-US" b="0" dirty="0" smtClean="0"/>
              <a:t>A New Assessment Tool</a:t>
            </a:r>
            <a:endParaRPr lang="en-US" b="0" dirty="0"/>
          </a:p>
        </p:txBody>
      </p:sp>
    </p:spTree>
    <p:extLst>
      <p:ext uri="{BB962C8B-B14F-4D97-AF65-F5344CB8AC3E}">
        <p14:creationId xmlns:p14="http://schemas.microsoft.com/office/powerpoint/2010/main" val="4236047378"/>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pPr algn="l"/>
            <a:r>
              <a:rPr lang="en-US" b="0" dirty="0" smtClean="0"/>
              <a:t>The method is based on a potential environmental impact (PEI) balance for chemical processes. </a:t>
            </a:r>
          </a:p>
          <a:p>
            <a:pPr algn="l"/>
            <a:r>
              <a:rPr lang="en-US" b="0" dirty="0" smtClean="0"/>
              <a:t>The PEI is a relative measure of the potential for a chemical to have an adverse effect on human health and the environment (e.g., aquatic </a:t>
            </a:r>
            <a:r>
              <a:rPr lang="en-US" b="0" dirty="0" err="1" smtClean="0"/>
              <a:t>ecotoxicolgy</a:t>
            </a:r>
            <a:r>
              <a:rPr lang="en-US" b="0" dirty="0" smtClean="0"/>
              <a:t>, global warming, etc.). </a:t>
            </a:r>
          </a:p>
          <a:p>
            <a:pPr algn="l"/>
            <a:r>
              <a:rPr lang="en-US" b="0" dirty="0" smtClean="0"/>
              <a:t>The result of the PEI balance is an impact (pollution) index that provides a quantitative measure of the impact of the waste generated in the process. </a:t>
            </a:r>
          </a:p>
          <a:p>
            <a:pPr algn="l"/>
            <a:r>
              <a:rPr lang="en-US" b="0" dirty="0" smtClean="0"/>
              <a:t>The goal of this methodology is to minimize the PEI for a process instead of minimizing the amount of waste (pollutants) generated by a process.</a:t>
            </a:r>
            <a:endParaRPr lang="en-US" b="0" dirty="0"/>
          </a:p>
        </p:txBody>
      </p:sp>
      <p:sp>
        <p:nvSpPr>
          <p:cNvPr id="4" name="Title 3"/>
          <p:cNvSpPr>
            <a:spLocks noGrp="1"/>
          </p:cNvSpPr>
          <p:nvPr>
            <p:ph type="title"/>
          </p:nvPr>
        </p:nvSpPr>
        <p:spPr>
          <a:xfrm>
            <a:off x="0" y="126460"/>
            <a:ext cx="9143999" cy="963038"/>
          </a:xfrm>
        </p:spPr>
        <p:txBody>
          <a:bodyPr anchor="ctr"/>
          <a:lstStyle/>
          <a:p>
            <a:pPr algn="ctr"/>
            <a:r>
              <a:rPr lang="en-US" b="0" dirty="0" smtClean="0"/>
              <a:t>Basis of the Assessment Methodology</a:t>
            </a:r>
            <a:endParaRPr lang="en-US" b="0" dirty="0"/>
          </a:p>
        </p:txBody>
      </p:sp>
    </p:spTree>
    <p:extLst>
      <p:ext uri="{BB962C8B-B14F-4D97-AF65-F5344CB8AC3E}">
        <p14:creationId xmlns:p14="http://schemas.microsoft.com/office/powerpoint/2010/main" val="2377236481"/>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554477"/>
            <a:ext cx="9144000" cy="5077837"/>
          </a:xfrm>
        </p:spPr>
        <p:txBody>
          <a:bodyPr/>
          <a:lstStyle/>
          <a:p>
            <a:pPr algn="ctr"/>
            <a:r>
              <a:rPr lang="en-US" sz="3200" dirty="0" smtClean="0"/>
              <a:t>WAR Algorithm - Theory</a:t>
            </a:r>
            <a:endParaRPr lang="en-US" sz="3200" dirty="0"/>
          </a:p>
        </p:txBody>
      </p:sp>
      <p:sp>
        <p:nvSpPr>
          <p:cNvPr id="2" name="TextBox 1"/>
          <p:cNvSpPr txBox="1"/>
          <p:nvPr/>
        </p:nvSpPr>
        <p:spPr>
          <a:xfrm>
            <a:off x="147145" y="6116444"/>
            <a:ext cx="7662041" cy="646331"/>
          </a:xfrm>
          <a:prstGeom prst="rect">
            <a:avLst/>
          </a:prstGeom>
          <a:noFill/>
        </p:spPr>
        <p:txBody>
          <a:bodyPr wrap="square" rtlCol="0">
            <a:spAutoFit/>
          </a:bodyPr>
          <a:lstStyle/>
          <a:p>
            <a:r>
              <a:rPr lang="en-US" sz="1200" dirty="0" smtClean="0">
                <a:latin typeface="+mn-lt"/>
              </a:rPr>
              <a:t>Contains material adapted from: </a:t>
            </a:r>
            <a:endParaRPr lang="en-US" sz="1200" dirty="0">
              <a:latin typeface="+mn-lt"/>
            </a:endParaRPr>
          </a:p>
          <a:p>
            <a:r>
              <a:rPr lang="en-US" sz="1200" dirty="0"/>
              <a:t>Young, Douglas, Richard </a:t>
            </a:r>
            <a:r>
              <a:rPr lang="en-US" sz="1200" dirty="0" err="1"/>
              <a:t>Scharp</a:t>
            </a:r>
            <a:r>
              <a:rPr lang="en-US" sz="1200" dirty="0"/>
              <a:t> and </a:t>
            </a:r>
            <a:r>
              <a:rPr lang="en-US" sz="1200" dirty="0" err="1"/>
              <a:t>Heriberto</a:t>
            </a:r>
            <a:r>
              <a:rPr lang="en-US" sz="1200" dirty="0"/>
              <a:t> </a:t>
            </a:r>
            <a:r>
              <a:rPr lang="en-US" sz="1200" dirty="0" err="1"/>
              <a:t>Cabezas</a:t>
            </a:r>
            <a:r>
              <a:rPr lang="en-US" sz="1200" dirty="0"/>
              <a:t> (2000): “The waste reduction (WAR) algorithm: environmental impacts, energy consumption, and engineering economics”, </a:t>
            </a:r>
            <a:r>
              <a:rPr lang="en-US" sz="1200" i="1" dirty="0"/>
              <a:t>Waste Management</a:t>
            </a:r>
            <a:r>
              <a:rPr lang="en-US" sz="1200" dirty="0"/>
              <a:t>, Vol. 20</a:t>
            </a:r>
            <a:r>
              <a:rPr lang="en-US" sz="1200" dirty="0" smtClean="0"/>
              <a:t>.</a:t>
            </a:r>
            <a:endParaRPr lang="en-US" sz="1200" dirty="0" smtClean="0">
              <a:latin typeface="+mn-lt"/>
            </a:endParaRPr>
          </a:p>
        </p:txBody>
      </p:sp>
    </p:spTree>
    <p:extLst>
      <p:ext uri="{BB962C8B-B14F-4D97-AF65-F5344CB8AC3E}">
        <p14:creationId xmlns:p14="http://schemas.microsoft.com/office/powerpoint/2010/main" val="830425935"/>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r>
              <a:rPr lang="en-US" dirty="0" smtClean="0"/>
              <a:t>The WAR Algorithm uses 8 measurable indicators to estimate the environmental impacts of a process.</a:t>
            </a:r>
          </a:p>
          <a:p>
            <a:pPr lvl="1"/>
            <a:r>
              <a:rPr lang="en-US" dirty="0" smtClean="0"/>
              <a:t>Human Toxicity: Ingestion</a:t>
            </a:r>
            <a:endParaRPr lang="en-US" sz="1200" dirty="0" smtClean="0"/>
          </a:p>
          <a:p>
            <a:pPr lvl="1"/>
            <a:r>
              <a:rPr lang="en-US" dirty="0" smtClean="0"/>
              <a:t>Human Toxicity: Dermal/Inhalation</a:t>
            </a:r>
            <a:endParaRPr lang="en-US" sz="1200" dirty="0" smtClean="0"/>
          </a:p>
          <a:p>
            <a:pPr lvl="1"/>
            <a:r>
              <a:rPr lang="en-US" dirty="0" smtClean="0"/>
              <a:t>Aquatic Toxicity</a:t>
            </a:r>
            <a:endParaRPr lang="en-US" sz="1200" dirty="0" smtClean="0"/>
          </a:p>
          <a:p>
            <a:pPr lvl="1"/>
            <a:r>
              <a:rPr lang="en-US" dirty="0" smtClean="0"/>
              <a:t>Terrestrial Toxicity</a:t>
            </a:r>
            <a:endParaRPr lang="en-US" sz="1200" dirty="0" smtClean="0"/>
          </a:p>
          <a:p>
            <a:pPr lvl="1"/>
            <a:r>
              <a:rPr lang="en-US" dirty="0" smtClean="0"/>
              <a:t>Global Warming</a:t>
            </a:r>
            <a:endParaRPr lang="en-US" sz="1200" dirty="0" smtClean="0"/>
          </a:p>
          <a:p>
            <a:pPr lvl="1"/>
            <a:r>
              <a:rPr lang="en-US" dirty="0" smtClean="0"/>
              <a:t>Ozone Depletion</a:t>
            </a:r>
            <a:endParaRPr lang="en-US" sz="1200" dirty="0" smtClean="0"/>
          </a:p>
          <a:p>
            <a:pPr lvl="1"/>
            <a:r>
              <a:rPr lang="en-US" dirty="0" smtClean="0"/>
              <a:t>Photochemical Oxidation</a:t>
            </a:r>
            <a:endParaRPr lang="en-US" sz="1200" dirty="0" smtClean="0"/>
          </a:p>
          <a:p>
            <a:pPr lvl="1"/>
            <a:r>
              <a:rPr lang="en-US" dirty="0" smtClean="0"/>
              <a:t>Acidification</a:t>
            </a:r>
          </a:p>
          <a:p>
            <a:r>
              <a:rPr lang="en-US" dirty="0" smtClean="0"/>
              <a:t>Obviously, we will require data for each chemical entering and leaving our process.</a:t>
            </a:r>
          </a:p>
          <a:p>
            <a:pPr>
              <a:buNone/>
            </a:pPr>
            <a:endParaRPr lang="en-US" sz="1600" dirty="0" smtClean="0"/>
          </a:p>
          <a:p>
            <a:pPr lvl="1"/>
            <a:endParaRPr lang="en-US" dirty="0"/>
          </a:p>
        </p:txBody>
      </p:sp>
      <p:sp>
        <p:nvSpPr>
          <p:cNvPr id="3" name="Title 2"/>
          <p:cNvSpPr>
            <a:spLocks noGrp="1"/>
          </p:cNvSpPr>
          <p:nvPr>
            <p:ph type="title"/>
          </p:nvPr>
        </p:nvSpPr>
        <p:spPr>
          <a:xfrm>
            <a:off x="1" y="126460"/>
            <a:ext cx="9144000" cy="963038"/>
          </a:xfrm>
        </p:spPr>
        <p:txBody>
          <a:bodyPr anchor="ctr"/>
          <a:lstStyle/>
          <a:p>
            <a:pPr algn="ctr"/>
            <a:r>
              <a:rPr lang="en-US" b="0" dirty="0" smtClean="0"/>
              <a:t>Categories of Environmental Impacts</a:t>
            </a:r>
            <a:endParaRPr lang="en-US" b="0" dirty="0"/>
          </a:p>
        </p:txBody>
      </p:sp>
    </p:spTree>
    <p:extLst>
      <p:ext uri="{BB962C8B-B14F-4D97-AF65-F5344CB8AC3E}">
        <p14:creationId xmlns:p14="http://schemas.microsoft.com/office/powerpoint/2010/main" val="3713702192"/>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PEI balance for a process and energy generation system:</a:t>
            </a:r>
          </a:p>
          <a:p>
            <a:endParaRPr lang="en-US" dirty="0" smtClean="0"/>
          </a:p>
          <a:p>
            <a:endParaRPr lang="en-US" dirty="0" smtClean="0"/>
          </a:p>
          <a:p>
            <a:r>
              <a:rPr lang="en-US" dirty="0" smtClean="0"/>
              <a:t>For a steady-state process, this can be simplified to:</a:t>
            </a:r>
          </a:p>
          <a:p>
            <a:endParaRPr lang="en-US" dirty="0" smtClean="0"/>
          </a:p>
          <a:p>
            <a:endParaRPr lang="en-US" dirty="0" smtClean="0"/>
          </a:p>
          <a:p>
            <a:r>
              <a:rPr lang="en-US" dirty="0" smtClean="0"/>
              <a:t>If the waste energy for the process is </a:t>
            </a:r>
            <a:r>
              <a:rPr lang="en-US" dirty="0" err="1" smtClean="0"/>
              <a:t>negligable</a:t>
            </a:r>
            <a:r>
              <a:rPr lang="en-US" dirty="0" smtClean="0"/>
              <a:t>:</a:t>
            </a:r>
          </a:p>
          <a:p>
            <a:endParaRPr lang="en-US" dirty="0" smtClean="0"/>
          </a:p>
          <a:p>
            <a:endParaRPr lang="en-US" dirty="0" smtClean="0"/>
          </a:p>
          <a:p>
            <a:r>
              <a:rPr lang="en-US" dirty="0" smtClean="0"/>
              <a:t>Which can finally be written as:</a:t>
            </a:r>
            <a:endParaRPr lang="en-US" dirty="0"/>
          </a:p>
        </p:txBody>
      </p:sp>
      <p:sp>
        <p:nvSpPr>
          <p:cNvPr id="3" name="Title 2"/>
          <p:cNvSpPr>
            <a:spLocks noGrp="1"/>
          </p:cNvSpPr>
          <p:nvPr>
            <p:ph type="title"/>
          </p:nvPr>
        </p:nvSpPr>
        <p:spPr>
          <a:xfrm>
            <a:off x="1" y="126460"/>
            <a:ext cx="9144000" cy="963038"/>
          </a:xfrm>
        </p:spPr>
        <p:txBody>
          <a:bodyPr anchor="ctr"/>
          <a:lstStyle/>
          <a:p>
            <a:pPr algn="ctr"/>
            <a:r>
              <a:rPr lang="en-US" b="0" dirty="0" smtClean="0"/>
              <a:t>PEI Balance Equations</a:t>
            </a:r>
            <a:endParaRPr lang="en-US" b="0" dirty="0"/>
          </a:p>
        </p:txBody>
      </p:sp>
      <p:graphicFrame>
        <p:nvGraphicFramePr>
          <p:cNvPr id="5122" name="Object 2"/>
          <p:cNvGraphicFramePr>
            <a:graphicFrameLocks noChangeAspect="1"/>
          </p:cNvGraphicFramePr>
          <p:nvPr/>
        </p:nvGraphicFramePr>
        <p:xfrm>
          <a:off x="1905776" y="2079563"/>
          <a:ext cx="5207980" cy="675512"/>
        </p:xfrm>
        <a:graphic>
          <a:graphicData uri="http://schemas.openxmlformats.org/presentationml/2006/ole">
            <mc:AlternateContent xmlns:mc="http://schemas.openxmlformats.org/markup-compatibility/2006">
              <mc:Choice xmlns:v="urn:schemas-microsoft-com:vml" Requires="v">
                <p:oleObj spid="_x0000_s1302" name="Equation" r:id="rId4" imgW="2920680" imgH="393480" progId="Equation.3">
                  <p:embed/>
                </p:oleObj>
              </mc:Choice>
              <mc:Fallback>
                <p:oleObj name="Equation" r:id="rId4" imgW="2920680" imgH="39348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05776" y="2079563"/>
                        <a:ext cx="5207980" cy="6755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123" name="Object 3"/>
          <p:cNvGraphicFramePr>
            <a:graphicFrameLocks noChangeAspect="1"/>
          </p:cNvGraphicFramePr>
          <p:nvPr/>
        </p:nvGraphicFramePr>
        <p:xfrm>
          <a:off x="1691347" y="3376489"/>
          <a:ext cx="5574151" cy="506741"/>
        </p:xfrm>
        <a:graphic>
          <a:graphicData uri="http://schemas.openxmlformats.org/presentationml/2006/ole">
            <mc:AlternateContent xmlns:mc="http://schemas.openxmlformats.org/markup-compatibility/2006">
              <mc:Choice xmlns:v="urn:schemas-microsoft-com:vml" Requires="v">
                <p:oleObj spid="_x0000_s1303" name="Equation" r:id="rId6" imgW="2793960" imgH="253800" progId="Equation.3">
                  <p:embed/>
                </p:oleObj>
              </mc:Choice>
              <mc:Fallback>
                <p:oleObj name="Equation" r:id="rId6" imgW="2793960" imgH="2538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91347" y="3376489"/>
                        <a:ext cx="5574151" cy="50674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124" name="Object 4"/>
          <p:cNvGraphicFramePr>
            <a:graphicFrameLocks noChangeAspect="1"/>
          </p:cNvGraphicFramePr>
          <p:nvPr/>
        </p:nvGraphicFramePr>
        <p:xfrm>
          <a:off x="2574965" y="4603420"/>
          <a:ext cx="3269305" cy="502970"/>
        </p:xfrm>
        <a:graphic>
          <a:graphicData uri="http://schemas.openxmlformats.org/presentationml/2006/ole">
            <mc:AlternateContent xmlns:mc="http://schemas.openxmlformats.org/markup-compatibility/2006">
              <mc:Choice xmlns:v="urn:schemas-microsoft-com:vml" Requires="v">
                <p:oleObj spid="_x0000_s1304" name="Equation" r:id="rId8" imgW="1638000" imgH="253800" progId="Equation.3">
                  <p:embed/>
                </p:oleObj>
              </mc:Choice>
              <mc:Fallback>
                <p:oleObj name="Equation" r:id="rId8" imgW="1638000" imgH="25380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574965" y="4603420"/>
                        <a:ext cx="3269305" cy="50297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125" name="Object 5"/>
          <p:cNvGraphicFramePr>
            <a:graphicFrameLocks noChangeAspect="1"/>
          </p:cNvGraphicFramePr>
          <p:nvPr/>
        </p:nvGraphicFramePr>
        <p:xfrm>
          <a:off x="3056762" y="5923623"/>
          <a:ext cx="2512766" cy="552256"/>
        </p:xfrm>
        <a:graphic>
          <a:graphicData uri="http://schemas.openxmlformats.org/presentationml/2006/ole">
            <mc:AlternateContent xmlns:mc="http://schemas.openxmlformats.org/markup-compatibility/2006">
              <mc:Choice xmlns:v="urn:schemas-microsoft-com:vml" Requires="v">
                <p:oleObj spid="_x0000_s1305" name="Equation" r:id="rId10" imgW="1143000" imgH="253800" progId="Equation.3">
                  <p:embed/>
                </p:oleObj>
              </mc:Choice>
              <mc:Fallback>
                <p:oleObj name="Equation" r:id="rId10" imgW="1143000" imgH="253800"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056762" y="5923623"/>
                        <a:ext cx="2512766" cy="55225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934370340"/>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346200"/>
            <a:ext cx="8229600" cy="5029200"/>
          </a:xfrm>
        </p:spPr>
        <p:txBody>
          <a:bodyPr/>
          <a:lstStyle/>
          <a:p>
            <a:pPr>
              <a:buNone/>
            </a:pPr>
            <a:r>
              <a:rPr lang="en-US" sz="1800" b="0" dirty="0" smtClean="0"/>
              <a:t>	Amount of PEI of the chemical process plus energy generation process, 	PEI/kg</a:t>
            </a:r>
          </a:p>
          <a:p>
            <a:pPr>
              <a:buNone/>
            </a:pPr>
            <a:endParaRPr lang="en-US" sz="1800" b="0" dirty="0" smtClean="0"/>
          </a:p>
          <a:p>
            <a:pPr>
              <a:buNone/>
            </a:pPr>
            <a:r>
              <a:rPr lang="en-US" sz="1800" b="0" dirty="0" smtClean="0"/>
              <a:t>	Input rate of PEI impact to the chemical process,			PEI/kg</a:t>
            </a:r>
          </a:p>
          <a:p>
            <a:pPr>
              <a:buNone/>
            </a:pPr>
            <a:endParaRPr lang="en-US" sz="1800" b="0" dirty="0" smtClean="0"/>
          </a:p>
          <a:p>
            <a:pPr>
              <a:buNone/>
            </a:pPr>
            <a:r>
              <a:rPr lang="en-US" sz="1800" b="0" dirty="0" smtClean="0"/>
              <a:t>	Output rate of PEI impact to the chemical process,			PEI/kg</a:t>
            </a:r>
          </a:p>
          <a:p>
            <a:pPr>
              <a:buNone/>
            </a:pPr>
            <a:endParaRPr lang="en-US" sz="1800" b="0" dirty="0" smtClean="0"/>
          </a:p>
          <a:p>
            <a:pPr>
              <a:buNone/>
            </a:pPr>
            <a:r>
              <a:rPr lang="en-US" sz="1800" b="0" dirty="0" smtClean="0"/>
              <a:t>	Input rates of PEI impact to the energy generation process,		PEI/kg</a:t>
            </a:r>
          </a:p>
          <a:p>
            <a:pPr>
              <a:buNone/>
            </a:pPr>
            <a:endParaRPr lang="en-US" sz="1800" b="0" dirty="0" smtClean="0"/>
          </a:p>
          <a:p>
            <a:pPr>
              <a:buNone/>
            </a:pPr>
            <a:r>
              <a:rPr lang="en-US" sz="1800" b="0" dirty="0" smtClean="0"/>
              <a:t> 	Output rate of PEI impact to the energy generation process,		PEI/kg</a:t>
            </a:r>
          </a:p>
          <a:p>
            <a:pPr>
              <a:buNone/>
            </a:pPr>
            <a:endParaRPr lang="en-US" sz="1800" b="0" dirty="0" smtClean="0"/>
          </a:p>
          <a:p>
            <a:pPr>
              <a:buNone/>
            </a:pPr>
            <a:r>
              <a:rPr lang="en-US" sz="1800" b="0" dirty="0" smtClean="0"/>
              <a:t>	Output of PEI for waste energy lost from the chemical process,		PEI/kg</a:t>
            </a:r>
          </a:p>
          <a:p>
            <a:pPr>
              <a:buNone/>
            </a:pPr>
            <a:endParaRPr lang="en-US" sz="1800" b="0" dirty="0" smtClean="0"/>
          </a:p>
          <a:p>
            <a:pPr>
              <a:buNone/>
            </a:pPr>
            <a:r>
              <a:rPr lang="en-US" sz="1800" b="0" dirty="0" smtClean="0"/>
              <a:t>	Outputs of PEI for waste energy lost from the energy generation process,	PEI/kg</a:t>
            </a:r>
          </a:p>
          <a:p>
            <a:pPr>
              <a:buNone/>
            </a:pPr>
            <a:endParaRPr lang="en-US" sz="1800" b="0" dirty="0" smtClean="0"/>
          </a:p>
          <a:p>
            <a:pPr>
              <a:buNone/>
            </a:pPr>
            <a:r>
              <a:rPr lang="en-US" sz="1800" b="0" dirty="0" smtClean="0"/>
              <a:t>	Rate of generation of PEI inside the system,				PEI/kg</a:t>
            </a:r>
          </a:p>
          <a:p>
            <a:pPr>
              <a:buNone/>
            </a:pPr>
            <a:endParaRPr lang="en-US" sz="1800" b="0" dirty="0"/>
          </a:p>
        </p:txBody>
      </p:sp>
      <p:sp>
        <p:nvSpPr>
          <p:cNvPr id="3" name="Title 2"/>
          <p:cNvSpPr>
            <a:spLocks noGrp="1"/>
          </p:cNvSpPr>
          <p:nvPr>
            <p:ph type="title"/>
          </p:nvPr>
        </p:nvSpPr>
        <p:spPr>
          <a:xfrm>
            <a:off x="1" y="126460"/>
            <a:ext cx="9144000" cy="963038"/>
          </a:xfrm>
        </p:spPr>
        <p:txBody>
          <a:bodyPr anchor="ctr"/>
          <a:lstStyle/>
          <a:p>
            <a:pPr algn="ctr"/>
            <a:r>
              <a:rPr lang="en-US" b="0" dirty="0" smtClean="0"/>
              <a:t>Nomenclature</a:t>
            </a:r>
            <a:endParaRPr lang="en-US" b="0" dirty="0"/>
          </a:p>
        </p:txBody>
      </p:sp>
      <p:graphicFrame>
        <p:nvGraphicFramePr>
          <p:cNvPr id="6146" name="Object 2"/>
          <p:cNvGraphicFramePr>
            <a:graphicFrameLocks noChangeAspect="1"/>
          </p:cNvGraphicFramePr>
          <p:nvPr/>
        </p:nvGraphicFramePr>
        <p:xfrm>
          <a:off x="290946" y="1357500"/>
          <a:ext cx="243215" cy="378334"/>
        </p:xfrm>
        <a:graphic>
          <a:graphicData uri="http://schemas.openxmlformats.org/presentationml/2006/ole">
            <mc:AlternateContent xmlns:mc="http://schemas.openxmlformats.org/markup-compatibility/2006">
              <mc:Choice xmlns:v="urn:schemas-microsoft-com:vml" Requires="v">
                <p:oleObj spid="_x0000_s2602" name="Equation" r:id="rId4" imgW="139680" imgH="228600" progId="Equation.3">
                  <p:embed/>
                </p:oleObj>
              </mc:Choice>
              <mc:Fallback>
                <p:oleObj name="Equation" r:id="rId4" imgW="139680" imgH="2286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0946" y="1357500"/>
                        <a:ext cx="243215" cy="37833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147" name="Object 3"/>
          <p:cNvGraphicFramePr>
            <a:graphicFrameLocks noChangeAspect="1"/>
          </p:cNvGraphicFramePr>
          <p:nvPr/>
        </p:nvGraphicFramePr>
        <p:xfrm>
          <a:off x="267196" y="1969592"/>
          <a:ext cx="467514" cy="399953"/>
        </p:xfrm>
        <a:graphic>
          <a:graphicData uri="http://schemas.openxmlformats.org/presentationml/2006/ole">
            <mc:AlternateContent xmlns:mc="http://schemas.openxmlformats.org/markup-compatibility/2006">
              <mc:Choice xmlns:v="urn:schemas-microsoft-com:vml" Requires="v">
                <p:oleObj spid="_x0000_s2603" name="Equation" r:id="rId6" imgW="279360" imgH="241200" progId="Equation.3">
                  <p:embed/>
                </p:oleObj>
              </mc:Choice>
              <mc:Fallback>
                <p:oleObj name="Equation" r:id="rId6" imgW="279360" imgH="2412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7196" y="1969592"/>
                        <a:ext cx="467514" cy="39995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148" name="Object 4"/>
          <p:cNvGraphicFramePr>
            <a:graphicFrameLocks noChangeAspect="1"/>
          </p:cNvGraphicFramePr>
          <p:nvPr/>
        </p:nvGraphicFramePr>
        <p:xfrm>
          <a:off x="267195" y="2605438"/>
          <a:ext cx="467514" cy="399953"/>
        </p:xfrm>
        <a:graphic>
          <a:graphicData uri="http://schemas.openxmlformats.org/presentationml/2006/ole">
            <mc:AlternateContent xmlns:mc="http://schemas.openxmlformats.org/markup-compatibility/2006">
              <mc:Choice xmlns:v="urn:schemas-microsoft-com:vml" Requires="v">
                <p:oleObj spid="_x0000_s2604" name="Equation" r:id="rId8" imgW="279360" imgH="241200" progId="Equation.3">
                  <p:embed/>
                </p:oleObj>
              </mc:Choice>
              <mc:Fallback>
                <p:oleObj name="Equation" r:id="rId8" imgW="279360" imgH="24120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67195" y="2605438"/>
                        <a:ext cx="467514" cy="39995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149" name="Object 5"/>
          <p:cNvGraphicFramePr>
            <a:graphicFrameLocks noChangeAspect="1"/>
          </p:cNvGraphicFramePr>
          <p:nvPr/>
        </p:nvGraphicFramePr>
        <p:xfrm>
          <a:off x="279070" y="3291135"/>
          <a:ext cx="467514" cy="399953"/>
        </p:xfrm>
        <a:graphic>
          <a:graphicData uri="http://schemas.openxmlformats.org/presentationml/2006/ole">
            <mc:AlternateContent xmlns:mc="http://schemas.openxmlformats.org/markup-compatibility/2006">
              <mc:Choice xmlns:v="urn:schemas-microsoft-com:vml" Requires="v">
                <p:oleObj spid="_x0000_s2605" name="Equation" r:id="rId10" imgW="279360" imgH="241200" progId="Equation.3">
                  <p:embed/>
                </p:oleObj>
              </mc:Choice>
              <mc:Fallback>
                <p:oleObj name="Equation" r:id="rId10" imgW="279360" imgH="241200"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79070" y="3291135"/>
                        <a:ext cx="467514" cy="39995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150" name="Object 6"/>
          <p:cNvGraphicFramePr>
            <a:graphicFrameLocks noChangeAspect="1"/>
          </p:cNvGraphicFramePr>
          <p:nvPr/>
        </p:nvGraphicFramePr>
        <p:xfrm>
          <a:off x="255320" y="3915105"/>
          <a:ext cx="467514" cy="399953"/>
        </p:xfrm>
        <a:graphic>
          <a:graphicData uri="http://schemas.openxmlformats.org/presentationml/2006/ole">
            <mc:AlternateContent xmlns:mc="http://schemas.openxmlformats.org/markup-compatibility/2006">
              <mc:Choice xmlns:v="urn:schemas-microsoft-com:vml" Requires="v">
                <p:oleObj spid="_x0000_s2606" name="Equation" r:id="rId12" imgW="279360" imgH="241200" progId="Equation.3">
                  <p:embed/>
                </p:oleObj>
              </mc:Choice>
              <mc:Fallback>
                <p:oleObj name="Equation" r:id="rId12" imgW="279360" imgH="241200" progId="Equation.3">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55320" y="3915105"/>
                        <a:ext cx="467514" cy="39995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151" name="Object 7"/>
          <p:cNvGraphicFramePr>
            <a:graphicFrameLocks noChangeAspect="1"/>
          </p:cNvGraphicFramePr>
          <p:nvPr/>
        </p:nvGraphicFramePr>
        <p:xfrm>
          <a:off x="243445" y="4606390"/>
          <a:ext cx="467514" cy="399953"/>
        </p:xfrm>
        <a:graphic>
          <a:graphicData uri="http://schemas.openxmlformats.org/presentationml/2006/ole">
            <mc:AlternateContent xmlns:mc="http://schemas.openxmlformats.org/markup-compatibility/2006">
              <mc:Choice xmlns:v="urn:schemas-microsoft-com:vml" Requires="v">
                <p:oleObj spid="_x0000_s2607" name="Equation" r:id="rId14" imgW="279360" imgH="241200" progId="Equation.3">
                  <p:embed/>
                </p:oleObj>
              </mc:Choice>
              <mc:Fallback>
                <p:oleObj name="Equation" r:id="rId14" imgW="279360" imgH="241200" progId="Equation.3">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43445" y="4606390"/>
                        <a:ext cx="467514" cy="39995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152" name="Object 8"/>
          <p:cNvGraphicFramePr>
            <a:graphicFrameLocks noChangeAspect="1"/>
          </p:cNvGraphicFramePr>
          <p:nvPr/>
        </p:nvGraphicFramePr>
        <p:xfrm>
          <a:off x="231569" y="5289736"/>
          <a:ext cx="467514" cy="399953"/>
        </p:xfrm>
        <a:graphic>
          <a:graphicData uri="http://schemas.openxmlformats.org/presentationml/2006/ole">
            <mc:AlternateContent xmlns:mc="http://schemas.openxmlformats.org/markup-compatibility/2006">
              <mc:Choice xmlns:v="urn:schemas-microsoft-com:vml" Requires="v">
                <p:oleObj spid="_x0000_s2608" name="Equation" r:id="rId16" imgW="279360" imgH="241200" progId="Equation.3">
                  <p:embed/>
                </p:oleObj>
              </mc:Choice>
              <mc:Fallback>
                <p:oleObj name="Equation" r:id="rId16" imgW="279360" imgH="241200" progId="Equation.3">
                  <p:embed/>
                  <p:pic>
                    <p:nvPicPr>
                      <p:cNvPr id="0" name=""/>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31569" y="5289736"/>
                        <a:ext cx="467514" cy="39995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153" name="Object 9"/>
          <p:cNvGraphicFramePr>
            <a:graphicFrameLocks noChangeAspect="1"/>
          </p:cNvGraphicFramePr>
          <p:nvPr/>
        </p:nvGraphicFramePr>
        <p:xfrm>
          <a:off x="267194" y="5916055"/>
          <a:ext cx="421573" cy="421573"/>
        </p:xfrm>
        <a:graphic>
          <a:graphicData uri="http://schemas.openxmlformats.org/presentationml/2006/ole">
            <mc:AlternateContent xmlns:mc="http://schemas.openxmlformats.org/markup-compatibility/2006">
              <mc:Choice xmlns:v="urn:schemas-microsoft-com:vml" Requires="v">
                <p:oleObj spid="_x0000_s2609" name="Equation" r:id="rId18" imgW="253800" imgH="253800" progId="Equation.3">
                  <p:embed/>
                </p:oleObj>
              </mc:Choice>
              <mc:Fallback>
                <p:oleObj name="Equation" r:id="rId18" imgW="253800" imgH="253800" progId="Equation.3">
                  <p:embed/>
                  <p:pic>
                    <p:nvPicPr>
                      <p:cNvPr id="0" name=""/>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67194" y="5916055"/>
                        <a:ext cx="421573" cy="42157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340315274"/>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 y="126460"/>
            <a:ext cx="9144000" cy="963038"/>
          </a:xfrm>
        </p:spPr>
        <p:txBody>
          <a:bodyPr anchor="ctr"/>
          <a:lstStyle/>
          <a:p>
            <a:pPr algn="ctr"/>
            <a:r>
              <a:rPr lang="en-US" b="0" dirty="0" smtClean="0"/>
              <a:t>Overall PEI Input / Output Balance</a:t>
            </a:r>
            <a:endParaRPr lang="en-US" b="0" dirty="0"/>
          </a:p>
        </p:txBody>
      </p:sp>
      <p:pic>
        <p:nvPicPr>
          <p:cNvPr id="2050" name="Picture 2"/>
          <p:cNvPicPr>
            <a:picLocks noChangeAspect="1" noChangeArrowheads="1"/>
          </p:cNvPicPr>
          <p:nvPr/>
        </p:nvPicPr>
        <p:blipFill>
          <a:blip r:embed="rId3" cstate="print"/>
          <a:srcRect/>
          <a:stretch>
            <a:fillRect/>
          </a:stretch>
        </p:blipFill>
        <p:spPr bwMode="auto">
          <a:xfrm>
            <a:off x="1143155" y="1674421"/>
            <a:ext cx="6477729" cy="4366325"/>
          </a:xfrm>
          <a:prstGeom prst="rect">
            <a:avLst/>
          </a:prstGeom>
          <a:noFill/>
          <a:ln w="9525">
            <a:noFill/>
            <a:miter lim="800000"/>
            <a:headEnd/>
            <a:tailEnd/>
          </a:ln>
        </p:spPr>
      </p:pic>
    </p:spTree>
    <p:extLst>
      <p:ext uri="{BB962C8B-B14F-4D97-AF65-F5344CB8AC3E}">
        <p14:creationId xmlns:p14="http://schemas.microsoft.com/office/powerpoint/2010/main" val="478295758"/>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pPr algn="l"/>
            <a:r>
              <a:rPr lang="en-US" b="0" dirty="0" smtClean="0"/>
              <a:t>The impact estimation algorithm is flexible and allows users to emphasize or deemphasize different impact categories as needed for particular applications. </a:t>
            </a:r>
          </a:p>
          <a:p>
            <a:pPr algn="l"/>
            <a:r>
              <a:rPr lang="en-US" b="0" dirty="0" smtClean="0"/>
              <a:t>For example, an operation in an area suffering from smog might emphasize air pollution effects, while an operation where workers are routinely exposed to chemicals might emphasize human health effects.</a:t>
            </a:r>
          </a:p>
          <a:p>
            <a:pPr algn="l"/>
            <a:r>
              <a:rPr lang="en-US" b="0" dirty="0" smtClean="0"/>
              <a:t>For an initial assessment, it is often OK to simply weight all impact categories equally.</a:t>
            </a:r>
          </a:p>
          <a:p>
            <a:pPr algn="l"/>
            <a:r>
              <a:rPr lang="en-US" b="0" dirty="0" smtClean="0"/>
              <a:t>However, when considering potential carbon legislation, it may be useful to emphasize the GWP category.</a:t>
            </a:r>
            <a:endParaRPr lang="en-US" b="0" dirty="0"/>
          </a:p>
        </p:txBody>
      </p:sp>
      <p:sp>
        <p:nvSpPr>
          <p:cNvPr id="3" name="Title 2"/>
          <p:cNvSpPr>
            <a:spLocks noGrp="1"/>
          </p:cNvSpPr>
          <p:nvPr>
            <p:ph type="title"/>
          </p:nvPr>
        </p:nvSpPr>
        <p:spPr>
          <a:xfrm>
            <a:off x="1" y="291560"/>
            <a:ext cx="9144000" cy="963038"/>
          </a:xfrm>
        </p:spPr>
        <p:txBody>
          <a:bodyPr anchor="ctr"/>
          <a:lstStyle/>
          <a:p>
            <a:pPr algn="ctr"/>
            <a:r>
              <a:rPr lang="en-US" b="0" dirty="0" smtClean="0"/>
              <a:t>Weighting Factors</a:t>
            </a:r>
            <a:endParaRPr lang="en-US" b="0" dirty="0"/>
          </a:p>
        </p:txBody>
      </p:sp>
    </p:spTree>
    <p:extLst>
      <p:ext uri="{BB962C8B-B14F-4D97-AF65-F5344CB8AC3E}">
        <p14:creationId xmlns:p14="http://schemas.microsoft.com/office/powerpoint/2010/main" val="2225002397"/>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sz="quarter"/>
          </p:nvPr>
        </p:nvSpPr>
        <p:spPr>
          <a:xfrm>
            <a:off x="1" y="2766334"/>
            <a:ext cx="9144000" cy="1364992"/>
          </a:xfrm>
        </p:spPr>
        <p:txBody>
          <a:bodyPr anchor="ctr" anchorCtr="0"/>
          <a:lstStyle/>
          <a:p>
            <a:pPr algn="ctr"/>
            <a:r>
              <a:rPr lang="en-US" sz="3200" dirty="0" smtClean="0">
                <a:solidFill>
                  <a:schemeClr val="tx1"/>
                </a:solidFill>
              </a:rPr>
              <a:t>Overview of Sustainability</a:t>
            </a:r>
            <a:endParaRPr lang="en-US" sz="3200" dirty="0">
              <a:solidFill>
                <a:schemeClr val="tx1"/>
              </a:solidFill>
            </a:endParaRPr>
          </a:p>
        </p:txBody>
      </p:sp>
    </p:spTree>
    <p:extLst>
      <p:ext uri="{BB962C8B-B14F-4D97-AF65-F5344CB8AC3E}">
        <p14:creationId xmlns:p14="http://schemas.microsoft.com/office/powerpoint/2010/main" val="1995646827"/>
      </p:ext>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l"/>
            <a:r>
              <a:rPr lang="en-US" b="0" dirty="0" smtClean="0"/>
              <a:t>It should be noted that there are some important limitations to using the WAR algorithm for an analysis of this type.  </a:t>
            </a:r>
          </a:p>
          <a:p>
            <a:pPr algn="l"/>
            <a:endParaRPr lang="en-US" b="0" dirty="0" smtClean="0"/>
          </a:p>
          <a:p>
            <a:pPr algn="l"/>
            <a:r>
              <a:rPr lang="en-US" b="0" dirty="0" smtClean="0"/>
              <a:t>Although the WAR algorithm provides an effective means of comparing process options with a similar basis, it cannot evaluate the impacts of switching from a crude oil to a renewable, biomass derived feed stock.  </a:t>
            </a:r>
          </a:p>
          <a:p>
            <a:pPr algn="l"/>
            <a:endParaRPr lang="en-US" b="0" dirty="0" smtClean="0"/>
          </a:p>
          <a:p>
            <a:pPr algn="l"/>
            <a:r>
              <a:rPr lang="en-US" b="0" dirty="0" smtClean="0"/>
              <a:t>Therefore one should use caution when directly comparing the PEI calculated for sustainable processes with that calculated for processes based on crude oil derived feedstocks. </a:t>
            </a:r>
            <a:endParaRPr lang="en-US" b="0" dirty="0"/>
          </a:p>
        </p:txBody>
      </p:sp>
      <p:sp>
        <p:nvSpPr>
          <p:cNvPr id="3" name="Title 2"/>
          <p:cNvSpPr>
            <a:spLocks noGrp="1"/>
          </p:cNvSpPr>
          <p:nvPr>
            <p:ph type="title"/>
          </p:nvPr>
        </p:nvSpPr>
        <p:spPr>
          <a:xfrm>
            <a:off x="1" y="367760"/>
            <a:ext cx="9144000" cy="963038"/>
          </a:xfrm>
        </p:spPr>
        <p:txBody>
          <a:bodyPr anchor="ctr"/>
          <a:lstStyle/>
          <a:p>
            <a:pPr algn="ctr"/>
            <a:r>
              <a:rPr lang="en-US" b="0" dirty="0" smtClean="0"/>
              <a:t>Limitations</a:t>
            </a:r>
            <a:endParaRPr lang="en-US" b="0" dirty="0"/>
          </a:p>
        </p:txBody>
      </p:sp>
    </p:spTree>
    <p:extLst>
      <p:ext uri="{BB962C8B-B14F-4D97-AF65-F5344CB8AC3E}">
        <p14:creationId xmlns:p14="http://schemas.microsoft.com/office/powerpoint/2010/main" val="313724276"/>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20970" y="2527300"/>
            <a:ext cx="8203660" cy="2063614"/>
          </a:xfrm>
        </p:spPr>
        <p:txBody>
          <a:bodyPr anchor="ctr"/>
          <a:lstStyle/>
          <a:p>
            <a:pPr algn="ctr"/>
            <a:r>
              <a:rPr lang="en-US" sz="3200" dirty="0" smtClean="0"/>
              <a:t>WAR Graphical User Interface</a:t>
            </a:r>
            <a:endParaRPr lang="en-US" sz="3200" dirty="0"/>
          </a:p>
        </p:txBody>
      </p:sp>
    </p:spTree>
    <p:extLst>
      <p:ext uri="{BB962C8B-B14F-4D97-AF65-F5344CB8AC3E}">
        <p14:creationId xmlns:p14="http://schemas.microsoft.com/office/powerpoint/2010/main" val="1341275196"/>
      </p:ext>
    </p:extLst>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r>
              <a:rPr lang="en-US" b="0" dirty="0" smtClean="0"/>
              <a:t>The WAR Algorithm GUI can be downloaded for free from the EPA website.</a:t>
            </a:r>
          </a:p>
          <a:p>
            <a:r>
              <a:rPr lang="en-US" b="0" dirty="0" smtClean="0"/>
              <a:t>http://www.epa.gov/nrmrl/std/cppb/war/sim_war.htm</a:t>
            </a:r>
            <a:endParaRPr lang="en-US" b="0" dirty="0"/>
          </a:p>
        </p:txBody>
      </p:sp>
      <p:sp>
        <p:nvSpPr>
          <p:cNvPr id="3" name="Title 2"/>
          <p:cNvSpPr>
            <a:spLocks noGrp="1"/>
          </p:cNvSpPr>
          <p:nvPr>
            <p:ph type="title"/>
          </p:nvPr>
        </p:nvSpPr>
        <p:spPr>
          <a:xfrm>
            <a:off x="112825" y="126460"/>
            <a:ext cx="8904175" cy="963038"/>
          </a:xfrm>
        </p:spPr>
        <p:txBody>
          <a:bodyPr/>
          <a:lstStyle/>
          <a:p>
            <a:pPr algn="ctr"/>
            <a:r>
              <a:rPr lang="en-US" b="0" dirty="0" smtClean="0"/>
              <a:t>Download the WAR GUI </a:t>
            </a:r>
            <a:endParaRPr lang="en-US" b="0" dirty="0"/>
          </a:p>
        </p:txBody>
      </p:sp>
      <p:pic>
        <p:nvPicPr>
          <p:cNvPr id="5" name="Picture 2"/>
          <p:cNvPicPr>
            <a:picLocks noChangeAspect="1" noChangeArrowheads="1"/>
          </p:cNvPicPr>
          <p:nvPr/>
        </p:nvPicPr>
        <p:blipFill>
          <a:blip r:embed="rId3" cstate="screen"/>
          <a:srcRect l="132" t="316"/>
          <a:stretch>
            <a:fillRect/>
          </a:stretch>
        </p:blipFill>
        <p:spPr bwMode="auto">
          <a:xfrm>
            <a:off x="1852551" y="2885703"/>
            <a:ext cx="5332020" cy="3745089"/>
          </a:xfrm>
          <a:prstGeom prst="rect">
            <a:avLst/>
          </a:prstGeom>
          <a:noFill/>
          <a:ln w="19050">
            <a:solidFill>
              <a:schemeClr val="tx1"/>
            </a:solidFill>
            <a:miter lim="800000"/>
            <a:headEnd/>
            <a:tailEnd/>
          </a:ln>
        </p:spPr>
      </p:pic>
    </p:spTree>
    <p:extLst>
      <p:ext uri="{BB962C8B-B14F-4D97-AF65-F5344CB8AC3E}">
        <p14:creationId xmlns:p14="http://schemas.microsoft.com/office/powerpoint/2010/main" val="1413487657"/>
      </p:ext>
    </p:extLst>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12825" y="126460"/>
            <a:ext cx="8916875" cy="963038"/>
          </a:xfrm>
        </p:spPr>
        <p:txBody>
          <a:bodyPr anchor="ctr"/>
          <a:lstStyle/>
          <a:p>
            <a:pPr algn="ctr"/>
            <a:r>
              <a:rPr lang="en-US" b="0" dirty="0" smtClean="0"/>
              <a:t>Main Navigation Screen</a:t>
            </a:r>
            <a:endParaRPr lang="en-US" b="0" dirty="0"/>
          </a:p>
        </p:txBody>
      </p:sp>
      <p:pic>
        <p:nvPicPr>
          <p:cNvPr id="1026" name="Picture 2"/>
          <p:cNvPicPr>
            <a:picLocks noChangeAspect="1" noChangeArrowheads="1"/>
          </p:cNvPicPr>
          <p:nvPr/>
        </p:nvPicPr>
        <p:blipFill>
          <a:blip r:embed="rId3" cstate="print"/>
          <a:srcRect r="11300" b="3200"/>
          <a:stretch>
            <a:fillRect/>
          </a:stretch>
        </p:blipFill>
        <p:spPr bwMode="auto">
          <a:xfrm>
            <a:off x="1436914" y="1297046"/>
            <a:ext cx="6416938" cy="5252195"/>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148154882"/>
      </p:ext>
    </p:extLst>
  </p:cSld>
  <p:clrMapOvr>
    <a:masterClrMapping/>
  </p:clrMapOvr>
  <p:transition>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12825" y="126460"/>
            <a:ext cx="8827975" cy="963038"/>
          </a:xfrm>
        </p:spPr>
        <p:txBody>
          <a:bodyPr anchor="ctr"/>
          <a:lstStyle/>
          <a:p>
            <a:pPr algn="ctr"/>
            <a:r>
              <a:rPr lang="en-US" b="0" dirty="0" smtClean="0"/>
              <a:t>Add Chemicals</a:t>
            </a:r>
            <a:endParaRPr lang="en-US" b="0" dirty="0"/>
          </a:p>
        </p:txBody>
      </p:sp>
      <p:pic>
        <p:nvPicPr>
          <p:cNvPr id="3074" name="Picture 2"/>
          <p:cNvPicPr>
            <a:picLocks noChangeAspect="1" noChangeArrowheads="1"/>
          </p:cNvPicPr>
          <p:nvPr/>
        </p:nvPicPr>
        <p:blipFill>
          <a:blip r:embed="rId3" cstate="print"/>
          <a:srcRect r="11400" b="3067"/>
          <a:stretch>
            <a:fillRect/>
          </a:stretch>
        </p:blipFill>
        <p:spPr bwMode="auto">
          <a:xfrm>
            <a:off x="1499616" y="1291540"/>
            <a:ext cx="6449568" cy="5292140"/>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2476641362"/>
      </p:ext>
    </p:extLst>
  </p:cSld>
  <p:clrMapOvr>
    <a:masterClrMapping/>
  </p:clrMapOvr>
  <p:transition>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12825" y="126460"/>
            <a:ext cx="8916875" cy="963038"/>
          </a:xfrm>
        </p:spPr>
        <p:txBody>
          <a:bodyPr anchor="ctr"/>
          <a:lstStyle/>
          <a:p>
            <a:pPr algn="ctr"/>
            <a:r>
              <a:rPr lang="en-US" b="0" dirty="0" smtClean="0"/>
              <a:t>Viewing Chemical Data</a:t>
            </a:r>
            <a:endParaRPr lang="en-US" b="0" dirty="0"/>
          </a:p>
        </p:txBody>
      </p:sp>
      <p:pic>
        <p:nvPicPr>
          <p:cNvPr id="4098" name="Picture 2"/>
          <p:cNvPicPr>
            <a:picLocks noChangeAspect="1" noChangeArrowheads="1"/>
          </p:cNvPicPr>
          <p:nvPr/>
        </p:nvPicPr>
        <p:blipFill>
          <a:blip r:embed="rId3" cstate="print"/>
          <a:srcRect r="11500" b="3200"/>
          <a:stretch>
            <a:fillRect/>
          </a:stretch>
        </p:blipFill>
        <p:spPr bwMode="auto">
          <a:xfrm>
            <a:off x="1629495" y="1414271"/>
            <a:ext cx="6018213" cy="4936975"/>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918805255"/>
      </p:ext>
    </p:extLst>
  </p:cSld>
  <p:clrMapOvr>
    <a:masterClrMapping/>
  </p:clrMapOvr>
  <p:transition>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12825" y="126460"/>
            <a:ext cx="8866075" cy="963038"/>
          </a:xfrm>
        </p:spPr>
        <p:txBody>
          <a:bodyPr anchor="ctr"/>
          <a:lstStyle/>
          <a:p>
            <a:pPr algn="ctr"/>
            <a:r>
              <a:rPr lang="en-US" b="0" dirty="0" smtClean="0"/>
              <a:t>Energy Contribution</a:t>
            </a:r>
            <a:endParaRPr lang="en-US" b="0" dirty="0"/>
          </a:p>
        </p:txBody>
      </p:sp>
      <p:pic>
        <p:nvPicPr>
          <p:cNvPr id="7170" name="Picture 2"/>
          <p:cNvPicPr>
            <a:picLocks noChangeAspect="1" noChangeArrowheads="1"/>
          </p:cNvPicPr>
          <p:nvPr/>
        </p:nvPicPr>
        <p:blipFill>
          <a:blip r:embed="rId3" cstate="print"/>
          <a:srcRect r="11400" b="3333"/>
          <a:stretch>
            <a:fillRect/>
          </a:stretch>
        </p:blipFill>
        <p:spPr bwMode="auto">
          <a:xfrm>
            <a:off x="1163782" y="1233395"/>
            <a:ext cx="6506683" cy="5324317"/>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3960205871"/>
      </p:ext>
    </p:extLst>
  </p:cSld>
  <p:clrMapOvr>
    <a:masterClrMapping/>
  </p:clrMapOvr>
  <p:transition>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sz="quarter"/>
          </p:nvPr>
        </p:nvSpPr>
        <p:spPr>
          <a:xfrm>
            <a:off x="317437" y="2729212"/>
            <a:ext cx="8623363" cy="1380035"/>
          </a:xfrm>
        </p:spPr>
        <p:txBody>
          <a:bodyPr anchor="ctr"/>
          <a:lstStyle/>
          <a:p>
            <a:pPr algn="ctr"/>
            <a:r>
              <a:rPr lang="en-US" sz="3200" dirty="0" smtClean="0">
                <a:solidFill>
                  <a:schemeClr val="tx1"/>
                </a:solidFill>
              </a:rPr>
              <a:t>Introduction to Life Cycle Assessment Theory</a:t>
            </a:r>
            <a:endParaRPr lang="en-US" sz="3200" dirty="0">
              <a:solidFill>
                <a:schemeClr val="tx1"/>
              </a:solidFill>
            </a:endParaRPr>
          </a:p>
        </p:txBody>
      </p:sp>
      <p:sp>
        <p:nvSpPr>
          <p:cNvPr id="2" name="Rectangle 1"/>
          <p:cNvSpPr/>
          <p:nvPr/>
        </p:nvSpPr>
        <p:spPr>
          <a:xfrm>
            <a:off x="10490" y="6334780"/>
            <a:ext cx="8088481" cy="523220"/>
          </a:xfrm>
          <a:prstGeom prst="rect">
            <a:avLst/>
          </a:prstGeom>
        </p:spPr>
        <p:txBody>
          <a:bodyPr wrap="square">
            <a:spAutoFit/>
          </a:bodyPr>
          <a:lstStyle/>
          <a:p>
            <a:r>
              <a:rPr lang="en-US" sz="1400" b="1" dirty="0" smtClean="0"/>
              <a:t>This section contains material adapted from: </a:t>
            </a:r>
            <a:r>
              <a:rPr lang="en-US" sz="1400" dirty="0" smtClean="0"/>
              <a:t>Allen</a:t>
            </a:r>
            <a:r>
              <a:rPr lang="en-US" sz="1400" dirty="0"/>
              <a:t>, D.T. and D.R. </a:t>
            </a:r>
            <a:r>
              <a:rPr lang="en-US" sz="1400" dirty="0" err="1"/>
              <a:t>Shonnard</a:t>
            </a:r>
            <a:r>
              <a:rPr lang="en-US" sz="1400" dirty="0"/>
              <a:t> (2012): “Sustainable Engineering – Concepts, Designs and Case Studies”, Prentice Hall, Upper Saddle River, NJ.</a:t>
            </a:r>
          </a:p>
        </p:txBody>
      </p:sp>
    </p:spTree>
    <p:extLst>
      <p:ext uri="{BB962C8B-B14F-4D97-AF65-F5344CB8AC3E}">
        <p14:creationId xmlns:p14="http://schemas.microsoft.com/office/powerpoint/2010/main" val="2852632590"/>
      </p:ext>
    </p:extLst>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pPr algn="l"/>
            <a:r>
              <a:rPr lang="en-US" b="0" dirty="0" smtClean="0"/>
              <a:t>The potential environmental impacts of a product extend far beyond the manufacturing process.</a:t>
            </a:r>
          </a:p>
          <a:p>
            <a:pPr algn="l"/>
            <a:r>
              <a:rPr lang="en-US" b="0" dirty="0" smtClean="0"/>
              <a:t>We’ve seen a tool that does a good job estimating the impacts, within the battery limits of the plant, but that’s only part of the story.</a:t>
            </a:r>
          </a:p>
          <a:p>
            <a:pPr algn="l"/>
            <a:r>
              <a:rPr lang="en-US" b="0" dirty="0" smtClean="0"/>
              <a:t>To truly tell the story, we need to track a product from “cradle to grave”.</a:t>
            </a:r>
          </a:p>
          <a:p>
            <a:pPr algn="l"/>
            <a:r>
              <a:rPr lang="en-US" b="0" dirty="0" smtClean="0"/>
              <a:t>In other words, from obtaining raw materials out of the ground to final disposal.</a:t>
            </a:r>
          </a:p>
          <a:p>
            <a:pPr algn="l"/>
            <a:r>
              <a:rPr lang="en-US" b="0" dirty="0" smtClean="0"/>
              <a:t>This encompasses every step in the product and manufacturing supply chain.</a:t>
            </a:r>
          </a:p>
          <a:p>
            <a:pPr algn="l"/>
            <a:endParaRPr lang="en-US" b="0" dirty="0"/>
          </a:p>
        </p:txBody>
      </p:sp>
      <p:sp>
        <p:nvSpPr>
          <p:cNvPr id="3" name="Title 2"/>
          <p:cNvSpPr>
            <a:spLocks noGrp="1"/>
          </p:cNvSpPr>
          <p:nvPr>
            <p:ph type="title"/>
          </p:nvPr>
        </p:nvSpPr>
        <p:spPr>
          <a:xfrm>
            <a:off x="112825" y="126460"/>
            <a:ext cx="8866075" cy="963038"/>
          </a:xfrm>
        </p:spPr>
        <p:txBody>
          <a:bodyPr anchor="ctr"/>
          <a:lstStyle/>
          <a:p>
            <a:pPr algn="ctr"/>
            <a:r>
              <a:rPr lang="en-US" b="0" dirty="0" smtClean="0"/>
              <a:t>So What is a Life Cycle Assessment</a:t>
            </a:r>
            <a:endParaRPr lang="en-US" b="0" dirty="0"/>
          </a:p>
        </p:txBody>
      </p:sp>
      <p:sp>
        <p:nvSpPr>
          <p:cNvPr id="5" name="TextBox 4"/>
          <p:cNvSpPr txBox="1"/>
          <p:nvPr/>
        </p:nvSpPr>
        <p:spPr>
          <a:xfrm>
            <a:off x="1531917" y="6056416"/>
            <a:ext cx="5997039" cy="369332"/>
          </a:xfrm>
          <a:prstGeom prst="rect">
            <a:avLst/>
          </a:prstGeom>
          <a:solidFill>
            <a:srgbClr val="FFFF99"/>
          </a:solidFill>
          <a:ln>
            <a:solidFill>
              <a:schemeClr val="tx1"/>
            </a:solidFill>
          </a:ln>
        </p:spPr>
        <p:txBody>
          <a:bodyPr wrap="square" rtlCol="0">
            <a:spAutoFit/>
          </a:bodyPr>
          <a:lstStyle/>
          <a:p>
            <a:pPr algn="ctr"/>
            <a:r>
              <a:rPr lang="en-US" dirty="0" smtClean="0"/>
              <a:t>So What Can a Life Cycle Assessment Tell Us???</a:t>
            </a:r>
            <a:endParaRPr lang="en-US" dirty="0"/>
          </a:p>
        </p:txBody>
      </p:sp>
    </p:spTree>
    <p:extLst>
      <p:ext uri="{BB962C8B-B14F-4D97-AF65-F5344CB8AC3E}">
        <p14:creationId xmlns:p14="http://schemas.microsoft.com/office/powerpoint/2010/main" val="412512921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Minimize Environmental Impacts</a:t>
            </a:r>
          </a:p>
          <a:p>
            <a:pPr lvl="1"/>
            <a:r>
              <a:rPr lang="en-US" dirty="0" smtClean="0"/>
              <a:t>Minimize the magnitude of pollution</a:t>
            </a:r>
          </a:p>
          <a:p>
            <a:pPr lvl="1"/>
            <a:r>
              <a:rPr lang="en-US" dirty="0" smtClean="0"/>
              <a:t>Conserve non-renewable resources</a:t>
            </a:r>
          </a:p>
          <a:p>
            <a:pPr lvl="1"/>
            <a:r>
              <a:rPr lang="en-US" dirty="0" smtClean="0"/>
              <a:t>Conserve ecological systems</a:t>
            </a:r>
          </a:p>
          <a:p>
            <a:pPr lvl="1"/>
            <a:r>
              <a:rPr lang="en-US" dirty="0" smtClean="0"/>
              <a:t>Develop and utilize cleaner technologies</a:t>
            </a:r>
          </a:p>
          <a:p>
            <a:pPr lvl="1"/>
            <a:r>
              <a:rPr lang="en-US" dirty="0" smtClean="0"/>
              <a:t>Maximize recycling of materials and waste</a:t>
            </a:r>
          </a:p>
          <a:p>
            <a:pPr lvl="1"/>
            <a:r>
              <a:rPr lang="en-US" dirty="0" smtClean="0"/>
              <a:t>Apply the most appropriate pollution prevention technologies</a:t>
            </a:r>
          </a:p>
          <a:p>
            <a:r>
              <a:rPr lang="en-US" dirty="0" smtClean="0"/>
              <a:t>Improve Economic Performance</a:t>
            </a:r>
          </a:p>
          <a:p>
            <a:pPr lvl="1"/>
            <a:r>
              <a:rPr lang="en-US" dirty="0" smtClean="0"/>
              <a:t>Reduce Supply Chain Costs</a:t>
            </a:r>
          </a:p>
          <a:p>
            <a:pPr lvl="1"/>
            <a:r>
              <a:rPr lang="en-US" dirty="0" smtClean="0"/>
              <a:t>Reduce energy expenses</a:t>
            </a:r>
          </a:p>
          <a:p>
            <a:pPr lvl="1"/>
            <a:r>
              <a:rPr lang="en-US" dirty="0" smtClean="0"/>
              <a:t>Improve corporate image to customer/shareholder</a:t>
            </a:r>
          </a:p>
          <a:p>
            <a:r>
              <a:rPr lang="en-US" dirty="0" smtClean="0"/>
              <a:t>Improve Societal Performance</a:t>
            </a:r>
          </a:p>
          <a:p>
            <a:pPr lvl="1"/>
            <a:r>
              <a:rPr lang="en-US" dirty="0" smtClean="0"/>
              <a:t>Become a better steward of natural resources</a:t>
            </a:r>
            <a:endParaRPr lang="en-US" dirty="0"/>
          </a:p>
        </p:txBody>
      </p:sp>
      <p:sp>
        <p:nvSpPr>
          <p:cNvPr id="3" name="Title 2"/>
          <p:cNvSpPr>
            <a:spLocks noGrp="1"/>
          </p:cNvSpPr>
          <p:nvPr>
            <p:ph type="title"/>
          </p:nvPr>
        </p:nvSpPr>
        <p:spPr>
          <a:xfrm>
            <a:off x="1611425" y="189960"/>
            <a:ext cx="5896099" cy="963038"/>
          </a:xfrm>
        </p:spPr>
        <p:txBody>
          <a:bodyPr anchor="ctr"/>
          <a:lstStyle/>
          <a:p>
            <a:pPr algn="ctr"/>
            <a:r>
              <a:rPr lang="en-US" b="0" dirty="0" smtClean="0"/>
              <a:t>So Why Do Life Cycle Assessment?</a:t>
            </a:r>
            <a:endParaRPr lang="en-US" b="0" dirty="0"/>
          </a:p>
        </p:txBody>
      </p:sp>
    </p:spTree>
    <p:extLst>
      <p:ext uri="{BB962C8B-B14F-4D97-AF65-F5344CB8AC3E}">
        <p14:creationId xmlns:p14="http://schemas.microsoft.com/office/powerpoint/2010/main" val="687758494"/>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r>
              <a:rPr lang="en-US" dirty="0" err="1" smtClean="0"/>
              <a:t>Bruntland</a:t>
            </a:r>
            <a:r>
              <a:rPr lang="en-US" dirty="0" smtClean="0"/>
              <a:t> Commission</a:t>
            </a:r>
          </a:p>
          <a:p>
            <a:pPr lvl="1"/>
            <a:r>
              <a:rPr lang="en-US" dirty="0" smtClean="0"/>
              <a:t>“Sustainable development is development that meets the needs of the present without compromising the ability of future generations to meet their own needs.”</a:t>
            </a:r>
          </a:p>
          <a:p>
            <a:r>
              <a:rPr lang="en-US" dirty="0" smtClean="0"/>
              <a:t>Rio Conference</a:t>
            </a:r>
          </a:p>
          <a:p>
            <a:pPr lvl="1"/>
            <a:r>
              <a:rPr lang="en-US" dirty="0" smtClean="0"/>
              <a:t>Held in 1992.  Led to the formation of the UN Commission on Sustainable Development, which eventually led to the Kyoto Protocol.</a:t>
            </a:r>
          </a:p>
          <a:p>
            <a:r>
              <a:rPr lang="en-US" dirty="0" smtClean="0"/>
              <a:t>So what does this mean for engineers???</a:t>
            </a:r>
          </a:p>
        </p:txBody>
      </p:sp>
      <p:sp>
        <p:nvSpPr>
          <p:cNvPr id="3" name="Title 2"/>
          <p:cNvSpPr>
            <a:spLocks noGrp="1"/>
          </p:cNvSpPr>
          <p:nvPr>
            <p:ph type="title"/>
          </p:nvPr>
        </p:nvSpPr>
        <p:spPr>
          <a:xfrm>
            <a:off x="1" y="126460"/>
            <a:ext cx="9144000" cy="963038"/>
          </a:xfrm>
        </p:spPr>
        <p:txBody>
          <a:bodyPr anchor="ctr"/>
          <a:lstStyle/>
          <a:p>
            <a:pPr algn="ctr"/>
            <a:r>
              <a:rPr lang="en-US" b="0" dirty="0" smtClean="0"/>
              <a:t>A Short History of Sustainability</a:t>
            </a:r>
            <a:endParaRPr lang="en-US" b="0" dirty="0"/>
          </a:p>
        </p:txBody>
      </p:sp>
      <p:pic>
        <p:nvPicPr>
          <p:cNvPr id="4098" name="Picture 2" descr="File:BlueMarble-2001-2002.jpg">
            <a:hlinkClick r:id="rId3"/>
          </p:cNvPr>
          <p:cNvPicPr>
            <a:picLocks noChangeAspect="1" noChangeArrowheads="1"/>
          </p:cNvPicPr>
          <p:nvPr/>
        </p:nvPicPr>
        <p:blipFill>
          <a:blip r:embed="rId4" cstate="print"/>
          <a:srcRect/>
          <a:stretch>
            <a:fillRect/>
          </a:stretch>
        </p:blipFill>
        <p:spPr bwMode="auto">
          <a:xfrm>
            <a:off x="2572996" y="4656512"/>
            <a:ext cx="3810000" cy="1905000"/>
          </a:xfrm>
          <a:prstGeom prst="rect">
            <a:avLst/>
          </a:prstGeom>
          <a:noFill/>
        </p:spPr>
      </p:pic>
    </p:spTree>
    <p:extLst>
      <p:ext uri="{BB962C8B-B14F-4D97-AF65-F5344CB8AC3E}">
        <p14:creationId xmlns:p14="http://schemas.microsoft.com/office/powerpoint/2010/main" val="3854184263"/>
      </p:ext>
    </p:extLst>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15257" y="1433286"/>
            <a:ext cx="8229600" cy="5029200"/>
          </a:xfrm>
        </p:spPr>
        <p:txBody>
          <a:bodyPr/>
          <a:lstStyle/>
          <a:p>
            <a:r>
              <a:rPr lang="en-US" dirty="0" smtClean="0"/>
              <a:t>Manufacturers</a:t>
            </a:r>
          </a:p>
          <a:p>
            <a:pPr lvl="1"/>
            <a:r>
              <a:rPr lang="en-US" dirty="0" smtClean="0"/>
              <a:t>Product development</a:t>
            </a:r>
          </a:p>
          <a:p>
            <a:pPr lvl="1"/>
            <a:r>
              <a:rPr lang="en-US" dirty="0" smtClean="0"/>
              <a:t>Product improvement</a:t>
            </a:r>
          </a:p>
          <a:p>
            <a:pPr lvl="1"/>
            <a:r>
              <a:rPr lang="en-US" dirty="0" smtClean="0"/>
              <a:t>Product comparison</a:t>
            </a:r>
          </a:p>
          <a:p>
            <a:r>
              <a:rPr lang="en-US" dirty="0" smtClean="0"/>
              <a:t>Regulators (potentially)</a:t>
            </a:r>
          </a:p>
          <a:p>
            <a:pPr lvl="1"/>
            <a:r>
              <a:rPr lang="en-US" dirty="0" smtClean="0"/>
              <a:t>Ensure compliance</a:t>
            </a:r>
          </a:p>
          <a:p>
            <a:pPr lvl="1"/>
            <a:r>
              <a:rPr lang="en-US" dirty="0" smtClean="0"/>
              <a:t>Monitor performance</a:t>
            </a:r>
          </a:p>
          <a:p>
            <a:r>
              <a:rPr lang="en-US" dirty="0" smtClean="0"/>
              <a:t>Policy Makers</a:t>
            </a:r>
          </a:p>
          <a:p>
            <a:pPr lvl="1"/>
            <a:r>
              <a:rPr lang="en-US" dirty="0" smtClean="0"/>
              <a:t>Environmental Labeling</a:t>
            </a:r>
            <a:endParaRPr lang="en-US" dirty="0"/>
          </a:p>
        </p:txBody>
      </p:sp>
      <p:sp>
        <p:nvSpPr>
          <p:cNvPr id="3" name="Title 2"/>
          <p:cNvSpPr>
            <a:spLocks noGrp="1"/>
          </p:cNvSpPr>
          <p:nvPr>
            <p:ph type="title"/>
          </p:nvPr>
        </p:nvSpPr>
        <p:spPr>
          <a:xfrm>
            <a:off x="1645045" y="151860"/>
            <a:ext cx="5896099" cy="963038"/>
          </a:xfrm>
        </p:spPr>
        <p:txBody>
          <a:bodyPr anchor="ctr"/>
          <a:lstStyle/>
          <a:p>
            <a:pPr algn="ctr"/>
            <a:r>
              <a:rPr lang="en-US" b="0" dirty="0" smtClean="0"/>
              <a:t>Who Uses Life Cycle Assessment</a:t>
            </a:r>
            <a:endParaRPr lang="en-US" b="0" dirty="0"/>
          </a:p>
        </p:txBody>
      </p:sp>
      <p:pic>
        <p:nvPicPr>
          <p:cNvPr id="1032" name="Picture 8" descr="https://encrypted-tbn2.google.com/images?q=tbn:ANd9GcR__Op68EPsLwlfKup5axU-KchomYcfLZcN4SpfHU_ez4fhRCP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209" y="5212434"/>
            <a:ext cx="1420124" cy="1420124"/>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s://encrypted-tbn3.google.com/images?q=tbn:ANd9GcRSjcvwLxMCaSr97V93FY9J4lLZPDz0l10X27ql1zI8Qi9zQ6i7Rg"/>
          <p:cNvPicPr>
            <a:picLocks noChangeAspect="1" noChangeArrowheads="1"/>
          </p:cNvPicPr>
          <p:nvPr/>
        </p:nvPicPr>
        <p:blipFill rotWithShape="1">
          <a:blip r:embed="rId4">
            <a:extLst>
              <a:ext uri="{28A0092B-C50C-407E-A947-70E740481C1C}">
                <a14:useLocalDpi xmlns:a14="http://schemas.microsoft.com/office/drawing/2010/main" val="0"/>
              </a:ext>
            </a:extLst>
          </a:blip>
          <a:srcRect l="7939" r="6942"/>
          <a:stretch/>
        </p:blipFill>
        <p:spPr bwMode="auto">
          <a:xfrm>
            <a:off x="7619999" y="5212434"/>
            <a:ext cx="1509486" cy="1420122"/>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https://encrypted-tbn3.google.com/images?q=tbn:ANd9GcQM0VSXngjpOdlvj_ercAAjZX6pzxIlrHs5jjHFM_by1c60ywGr"/>
          <p:cNvPicPr>
            <a:picLocks noChangeAspect="1" noChangeArrowheads="1"/>
          </p:cNvPicPr>
          <p:nvPr/>
        </p:nvPicPr>
        <p:blipFill rotWithShape="1">
          <a:blip r:embed="rId5">
            <a:extLst>
              <a:ext uri="{28A0092B-C50C-407E-A947-70E740481C1C}">
                <a14:useLocalDpi xmlns:a14="http://schemas.microsoft.com/office/drawing/2010/main" val="0"/>
              </a:ext>
            </a:extLst>
          </a:blip>
          <a:srcRect b="13211"/>
          <a:stretch/>
        </p:blipFill>
        <p:spPr bwMode="auto">
          <a:xfrm>
            <a:off x="4475585" y="5212434"/>
            <a:ext cx="1636286" cy="1420124"/>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https://encrypted-tbn3.google.com/images?q=tbn:ANd9GcSthw0fpP2uclLLeYnoL-R_ErR4PpON59THwUCKrahZU4HYVTk8yg"/>
          <p:cNvPicPr>
            <a:picLocks noChangeAspect="1" noChangeArrowheads="1"/>
          </p:cNvPicPr>
          <p:nvPr/>
        </p:nvPicPr>
        <p:blipFill rotWithShape="1">
          <a:blip r:embed="rId6">
            <a:extLst>
              <a:ext uri="{28A0092B-C50C-407E-A947-70E740481C1C}">
                <a14:useLocalDpi xmlns:a14="http://schemas.microsoft.com/office/drawing/2010/main" val="0"/>
              </a:ext>
            </a:extLst>
          </a:blip>
          <a:srcRect l="6293" r="9190"/>
          <a:stretch/>
        </p:blipFill>
        <p:spPr bwMode="auto">
          <a:xfrm>
            <a:off x="6008908" y="5212433"/>
            <a:ext cx="1658983" cy="1420123"/>
          </a:xfrm>
          <a:prstGeom prst="rect">
            <a:avLst/>
          </a:prstGeom>
          <a:noFill/>
          <a:extLst>
            <a:ext uri="{909E8E84-426E-40DD-AFC4-6F175D3DCCD1}">
              <a14:hiddenFill xmlns:a14="http://schemas.microsoft.com/office/drawing/2010/main">
                <a:solidFill>
                  <a:srgbClr val="FFFFFF"/>
                </a:solidFill>
              </a14:hiddenFill>
            </a:ext>
          </a:extLst>
        </p:spPr>
      </p:pic>
      <p:pic>
        <p:nvPicPr>
          <p:cNvPr id="1039" name="Picture 15"/>
          <p:cNvPicPr>
            <a:picLocks noChangeAspect="1" noChangeArrowheads="1"/>
          </p:cNvPicPr>
          <p:nvPr/>
        </p:nvPicPr>
        <p:blipFill rotWithShape="1">
          <a:blip r:embed="rId7">
            <a:extLst>
              <a:ext uri="{28A0092B-C50C-407E-A947-70E740481C1C}">
                <a14:useLocalDpi xmlns:a14="http://schemas.microsoft.com/office/drawing/2010/main" val="0"/>
              </a:ext>
            </a:extLst>
          </a:blip>
          <a:srcRect l="4567" b="20678"/>
          <a:stretch/>
        </p:blipFill>
        <p:spPr bwMode="auto">
          <a:xfrm>
            <a:off x="1598361" y="5211827"/>
            <a:ext cx="1494046" cy="1420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1" name="Picture 17" descr="https://encrypted-tbn1.google.com/images?q=tbn:ANd9GcSFQahiAbvVMF1ziyzHFgS5srzUGUr5LZMhYU1KDCSip3rbYh5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143055" y="5211827"/>
            <a:ext cx="1420729" cy="14207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5573325"/>
      </p:ext>
    </p:extLst>
  </p:cSld>
  <p:clrMapOvr>
    <a:masterClrMapping/>
  </p:clrMapOvr>
  <p:transition>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5770566"/>
            <a:ext cx="8229600" cy="820737"/>
          </a:xfrm>
        </p:spPr>
        <p:txBody>
          <a:bodyPr/>
          <a:lstStyle/>
          <a:p>
            <a:r>
              <a:rPr lang="en-US" dirty="0" smtClean="0"/>
              <a:t>What data do we need to calculate impacts at each step?</a:t>
            </a:r>
          </a:p>
          <a:p>
            <a:r>
              <a:rPr lang="en-US" dirty="0" smtClean="0"/>
              <a:t>What impacts are we concerned with?</a:t>
            </a:r>
            <a:endParaRPr lang="en-US" dirty="0"/>
          </a:p>
        </p:txBody>
      </p:sp>
      <p:sp>
        <p:nvSpPr>
          <p:cNvPr id="3" name="Title 2"/>
          <p:cNvSpPr>
            <a:spLocks noGrp="1"/>
          </p:cNvSpPr>
          <p:nvPr>
            <p:ph type="title"/>
          </p:nvPr>
        </p:nvSpPr>
        <p:spPr>
          <a:xfrm>
            <a:off x="1916225" y="113760"/>
            <a:ext cx="5896099" cy="963038"/>
          </a:xfrm>
        </p:spPr>
        <p:txBody>
          <a:bodyPr anchor="ctr"/>
          <a:lstStyle/>
          <a:p>
            <a:pPr algn="ctr"/>
            <a:r>
              <a:rPr lang="en-US" b="0" dirty="0" smtClean="0"/>
              <a:t>Simplified Life Cycle Diagram</a:t>
            </a:r>
            <a:endParaRPr lang="en-US" b="0"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025" y="1201738"/>
            <a:ext cx="8997950" cy="4454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08983380"/>
      </p:ext>
    </p:extLst>
  </p:cSld>
  <p:clrMapOvr>
    <a:masterClrMapping/>
  </p:clrMapOvr>
  <p:transition>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70000"/>
            <a:ext cx="8229600" cy="5029200"/>
          </a:xfrm>
        </p:spPr>
        <p:txBody>
          <a:bodyPr/>
          <a:lstStyle/>
          <a:p>
            <a:pPr marL="457200" indent="-457200">
              <a:buFont typeface="+mj-lt"/>
              <a:buAutoNum type="arabicPeriod"/>
            </a:pPr>
            <a:r>
              <a:rPr lang="en-US" dirty="0" smtClean="0"/>
              <a:t>Determine the system boundaries and the scope of the assessment.</a:t>
            </a:r>
          </a:p>
          <a:p>
            <a:pPr lvl="1"/>
            <a:r>
              <a:rPr lang="en-US" dirty="0" smtClean="0"/>
              <a:t>A product lifecycle can often be enormous.  Consider all the parts and process used in the manufacture of a automobile!  We need a way  to limit the scope to keep it manageable.</a:t>
            </a:r>
          </a:p>
          <a:p>
            <a:pPr marL="457200" indent="-457200">
              <a:buFont typeface="+mj-lt"/>
              <a:buAutoNum type="arabicPeriod"/>
            </a:pPr>
            <a:r>
              <a:rPr lang="en-US" dirty="0" smtClean="0"/>
              <a:t>Determine the life cycle inventory.</a:t>
            </a:r>
          </a:p>
          <a:p>
            <a:pPr lvl="1"/>
            <a:r>
              <a:rPr lang="en-US" dirty="0" smtClean="0"/>
              <a:t>This process can be time consuming.  The inventory includes inputs like raw materials and energy, and outputs like products, wastes and emissions.</a:t>
            </a:r>
          </a:p>
          <a:p>
            <a:pPr marL="457200" indent="-457200">
              <a:buFont typeface="+mj-lt"/>
              <a:buAutoNum type="arabicPeriod"/>
            </a:pPr>
            <a:r>
              <a:rPr lang="en-US" dirty="0" smtClean="0"/>
              <a:t>Assess the environmental impacts of the inputs and outputs from the life cycle inventory.</a:t>
            </a:r>
          </a:p>
          <a:p>
            <a:pPr lvl="1"/>
            <a:r>
              <a:rPr lang="en-US" dirty="0" smtClean="0"/>
              <a:t>Impacts can include energy use, pollution, greenhouse gas emission, water use, etc.</a:t>
            </a:r>
          </a:p>
          <a:p>
            <a:pPr marL="457200" indent="-457200">
              <a:buFont typeface="+mj-lt"/>
              <a:buAutoNum type="arabicPeriod"/>
            </a:pPr>
            <a:r>
              <a:rPr lang="en-US" dirty="0" smtClean="0"/>
              <a:t>Interpret the results.</a:t>
            </a:r>
            <a:endParaRPr lang="en-US" dirty="0"/>
          </a:p>
        </p:txBody>
      </p:sp>
      <p:sp>
        <p:nvSpPr>
          <p:cNvPr id="3" name="Title 2"/>
          <p:cNvSpPr>
            <a:spLocks noGrp="1"/>
          </p:cNvSpPr>
          <p:nvPr>
            <p:ph type="title"/>
          </p:nvPr>
        </p:nvSpPr>
        <p:spPr>
          <a:xfrm>
            <a:off x="1624125" y="151860"/>
            <a:ext cx="5896099" cy="963038"/>
          </a:xfrm>
        </p:spPr>
        <p:txBody>
          <a:bodyPr anchor="ctr"/>
          <a:lstStyle/>
          <a:p>
            <a:pPr algn="ctr"/>
            <a:r>
              <a:rPr lang="en-US" b="0" dirty="0" smtClean="0"/>
              <a:t>Steps in a Life Cycle Assessment</a:t>
            </a:r>
            <a:endParaRPr lang="en-US" b="0" dirty="0"/>
          </a:p>
        </p:txBody>
      </p:sp>
    </p:spTree>
    <p:extLst>
      <p:ext uri="{BB962C8B-B14F-4D97-AF65-F5344CB8AC3E}">
        <p14:creationId xmlns:p14="http://schemas.microsoft.com/office/powerpoint/2010/main" val="1784594862"/>
      </p:ext>
    </p:extLst>
  </p:cSld>
  <p:clrMapOvr>
    <a:masterClrMapping/>
  </p:clrMapOvr>
  <p:transition>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This may be the most critical step…</a:t>
            </a:r>
          </a:p>
          <a:p>
            <a:r>
              <a:rPr lang="en-US" dirty="0" smtClean="0"/>
              <a:t>For Example:</a:t>
            </a:r>
          </a:p>
          <a:p>
            <a:pPr lvl="1"/>
            <a:r>
              <a:rPr lang="en-US" dirty="0" smtClean="0"/>
              <a:t>Consider the debate of Paper vs. Plastic grocery bags…</a:t>
            </a:r>
          </a:p>
          <a:p>
            <a:pPr lvl="1"/>
            <a:r>
              <a:rPr lang="en-US" dirty="0" smtClean="0"/>
              <a:t>What is the Function? To carry groceries…</a:t>
            </a:r>
          </a:p>
          <a:p>
            <a:r>
              <a:rPr lang="en-US" dirty="0" smtClean="0"/>
              <a:t>Therefore the functional unit may be volume of groceries carried, not the bag itself.</a:t>
            </a:r>
          </a:p>
          <a:p>
            <a:r>
              <a:rPr lang="en-US" dirty="0" smtClean="0"/>
              <a:t>As we know, different bags have different volumes.</a:t>
            </a:r>
          </a:p>
          <a:p>
            <a:pPr marL="457200" lvl="1" indent="0">
              <a:buNone/>
            </a:pPr>
            <a:endParaRPr lang="en-US" dirty="0"/>
          </a:p>
        </p:txBody>
      </p:sp>
      <p:sp>
        <p:nvSpPr>
          <p:cNvPr id="3" name="Title 2"/>
          <p:cNvSpPr>
            <a:spLocks noGrp="1"/>
          </p:cNvSpPr>
          <p:nvPr>
            <p:ph type="title"/>
          </p:nvPr>
        </p:nvSpPr>
        <p:spPr>
          <a:xfrm>
            <a:off x="1560625" y="126460"/>
            <a:ext cx="5896099" cy="963038"/>
          </a:xfrm>
        </p:spPr>
        <p:txBody>
          <a:bodyPr anchor="ctr"/>
          <a:lstStyle/>
          <a:p>
            <a:pPr algn="ctr"/>
            <a:r>
              <a:rPr lang="en-US" b="0" dirty="0" smtClean="0"/>
              <a:t>Determining the Functional Unit</a:t>
            </a:r>
            <a:endParaRPr lang="en-US" b="0" dirty="0"/>
          </a:p>
        </p:txBody>
      </p:sp>
      <p:pic>
        <p:nvPicPr>
          <p:cNvPr id="3074" name="Picture 2" descr="https://encrypted-tbn1.google.com/images?q=tbn:ANd9GcThzdCXrLhIO9MJGodjofME8AIwfEKeuZUXIPNiZENIWcHG7_o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2086" y="4597623"/>
            <a:ext cx="2121232" cy="2121232"/>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3076" name="Picture 4" descr="https://encrypted-tbn1.google.com/images?q=tbn:ANd9GcR2h75pSoEkI1ayu4Prvgj0nPckLDVpBtvp-TuKLOIIpw6YntuQ"/>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02868" y="4597622"/>
            <a:ext cx="2121233" cy="2121233"/>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3078" name="Picture 6" descr="https://encrypted-tbn0.google.com/images?q=tbn:ANd9GcT3j0ZTg_W8dPfaBcGQuJh2Udqry7eEENb5lMGxmq_vXoliEfGb"/>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68682" y="4597620"/>
            <a:ext cx="1508635" cy="2121234"/>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5368822"/>
      </p:ext>
    </p:extLst>
  </p:cSld>
  <p:clrMapOvr>
    <a:masterClrMapping/>
  </p:clrMapOvr>
  <p:transition>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12825" y="126460"/>
            <a:ext cx="8849793" cy="963038"/>
          </a:xfrm>
        </p:spPr>
        <p:txBody>
          <a:bodyPr anchor="ctr"/>
          <a:lstStyle/>
          <a:p>
            <a:pPr algn="ctr"/>
            <a:r>
              <a:rPr lang="en-US" b="0" dirty="0" smtClean="0"/>
              <a:t>The Life Cycle Inventory</a:t>
            </a:r>
            <a:endParaRPr lang="en-US" b="0" dirty="0"/>
          </a:p>
        </p:txBody>
      </p:sp>
      <p:sp>
        <p:nvSpPr>
          <p:cNvPr id="1039" name="TextBox 1038"/>
          <p:cNvSpPr txBox="1"/>
          <p:nvPr/>
        </p:nvSpPr>
        <p:spPr>
          <a:xfrm>
            <a:off x="12985" y="6295832"/>
            <a:ext cx="8250796" cy="523220"/>
          </a:xfrm>
          <a:prstGeom prst="rect">
            <a:avLst/>
          </a:prstGeom>
          <a:noFill/>
        </p:spPr>
        <p:txBody>
          <a:bodyPr wrap="square" rtlCol="0">
            <a:spAutoFit/>
          </a:bodyPr>
          <a:lstStyle/>
          <a:p>
            <a:r>
              <a:rPr lang="en-US" sz="1400" b="1" dirty="0" smtClean="0">
                <a:latin typeface="+mn-lt"/>
              </a:rPr>
              <a:t>Figure Reference: </a:t>
            </a:r>
            <a:r>
              <a:rPr lang="en-US" sz="1400" dirty="0" smtClean="0">
                <a:latin typeface="+mn-lt"/>
              </a:rPr>
              <a:t>Allen, D.T. and D.R. </a:t>
            </a:r>
            <a:r>
              <a:rPr lang="en-US" sz="1400" dirty="0" err="1" smtClean="0">
                <a:latin typeface="+mn-lt"/>
              </a:rPr>
              <a:t>Shonnard</a:t>
            </a:r>
            <a:r>
              <a:rPr lang="en-US" sz="1400" dirty="0">
                <a:latin typeface="+mn-lt"/>
              </a:rPr>
              <a:t> </a:t>
            </a:r>
            <a:r>
              <a:rPr lang="en-US" sz="1400" dirty="0" smtClean="0">
                <a:latin typeface="+mn-lt"/>
              </a:rPr>
              <a:t>(2012): “Sustainable Engineering – Concepts, Designs and Case Studies”, Prentice Hall, Upper Saddle River, NJ.</a:t>
            </a:r>
            <a:endParaRPr lang="en-US" sz="1400" dirty="0">
              <a:latin typeface="+mn-lt"/>
            </a:endParaRPr>
          </a:p>
        </p:txBody>
      </p:sp>
      <p:pic>
        <p:nvPicPr>
          <p:cNvPr id="3118" name="Picture 4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828" y="2111375"/>
            <a:ext cx="8728790" cy="3375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16230090"/>
      </p:ext>
    </p:extLst>
  </p:cSld>
  <p:clrMapOvr>
    <a:masterClrMapping/>
  </p:clrMapOvr>
  <p:transition>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r>
              <a:rPr lang="en-US" dirty="0" smtClean="0"/>
              <a:t>Much like the WAR Algorithm, the assessment tools for LCA have to be “tuned” based on the environmental impacts of interest.</a:t>
            </a:r>
          </a:p>
          <a:p>
            <a:r>
              <a:rPr lang="en-US" dirty="0" smtClean="0"/>
              <a:t>Often this is energy, but not always.  Some typical factors include:</a:t>
            </a:r>
          </a:p>
          <a:p>
            <a:pPr lvl="1"/>
            <a:r>
              <a:rPr lang="en-US" dirty="0" smtClean="0"/>
              <a:t>Conventional pollutants discharged to the environment, including greenhouse gas emissions.</a:t>
            </a:r>
          </a:p>
          <a:p>
            <a:pPr lvl="1"/>
            <a:r>
              <a:rPr lang="en-US" dirty="0" smtClean="0"/>
              <a:t>Hazardous and toxic waste.</a:t>
            </a:r>
          </a:p>
          <a:p>
            <a:pPr lvl="1"/>
            <a:r>
              <a:rPr lang="en-US" dirty="0" smtClean="0"/>
              <a:t>Energy inputs, including fuels and electricity.</a:t>
            </a:r>
          </a:p>
          <a:p>
            <a:pPr lvl="1"/>
            <a:r>
              <a:rPr lang="en-US" dirty="0" smtClean="0"/>
              <a:t>Resources, such as ores, fertilizer and water</a:t>
            </a:r>
          </a:p>
          <a:p>
            <a:r>
              <a:rPr lang="en-US" dirty="0" smtClean="0"/>
              <a:t>This is a simplification, and additional impact categories can be considered as required.</a:t>
            </a:r>
            <a:endParaRPr lang="en-US" dirty="0"/>
          </a:p>
        </p:txBody>
      </p:sp>
      <p:sp>
        <p:nvSpPr>
          <p:cNvPr id="3" name="Title 2"/>
          <p:cNvSpPr>
            <a:spLocks noGrp="1"/>
          </p:cNvSpPr>
          <p:nvPr>
            <p:ph type="title"/>
          </p:nvPr>
        </p:nvSpPr>
        <p:spPr>
          <a:xfrm>
            <a:off x="112825" y="126460"/>
            <a:ext cx="8739075" cy="963038"/>
          </a:xfrm>
        </p:spPr>
        <p:txBody>
          <a:bodyPr anchor="ctr"/>
          <a:lstStyle/>
          <a:p>
            <a:pPr algn="ctr"/>
            <a:r>
              <a:rPr lang="en-US" b="0" dirty="0" smtClean="0"/>
              <a:t>Defining the Environmental Impacts of Interest</a:t>
            </a:r>
            <a:endParaRPr lang="en-US" b="0" dirty="0"/>
          </a:p>
        </p:txBody>
      </p:sp>
    </p:spTree>
    <p:extLst>
      <p:ext uri="{BB962C8B-B14F-4D97-AF65-F5344CB8AC3E}">
        <p14:creationId xmlns:p14="http://schemas.microsoft.com/office/powerpoint/2010/main" val="4122009616"/>
      </p:ext>
    </p:extLst>
  </p:cSld>
  <p:clrMapOvr>
    <a:masterClrMapping/>
  </p:clrMapOvr>
  <p:transition>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r>
              <a:rPr lang="en-US" dirty="0" smtClean="0"/>
              <a:t>As with all estimation methods, uncertainty must be considered.</a:t>
            </a:r>
          </a:p>
          <a:p>
            <a:r>
              <a:rPr lang="en-US" dirty="0" smtClean="0"/>
              <a:t>Although we can never eliminate uncertainty, we must be aware of its sources.</a:t>
            </a:r>
          </a:p>
          <a:p>
            <a:r>
              <a:rPr lang="en-US" dirty="0" smtClean="0"/>
              <a:t>Potential sources for uncertainty may include:</a:t>
            </a:r>
          </a:p>
          <a:p>
            <a:pPr lvl="1"/>
            <a:r>
              <a:rPr lang="en-US" dirty="0" smtClean="0"/>
              <a:t>Errors of omission</a:t>
            </a:r>
          </a:p>
          <a:p>
            <a:pPr lvl="1"/>
            <a:r>
              <a:rPr lang="en-US" dirty="0" smtClean="0"/>
              <a:t>Lack of sufficient data</a:t>
            </a:r>
          </a:p>
          <a:p>
            <a:pPr lvl="1"/>
            <a:r>
              <a:rPr lang="en-US" dirty="0" smtClean="0"/>
              <a:t>Reliance on aggregate data</a:t>
            </a:r>
          </a:p>
          <a:p>
            <a:pPr lvl="1"/>
            <a:r>
              <a:rPr lang="en-US" dirty="0" smtClean="0"/>
              <a:t>Supply chain variation</a:t>
            </a:r>
          </a:p>
          <a:p>
            <a:pPr lvl="1"/>
            <a:r>
              <a:rPr lang="en-US" dirty="0" smtClean="0"/>
              <a:t>Standard operating variation</a:t>
            </a:r>
          </a:p>
          <a:p>
            <a:pPr lvl="1"/>
            <a:r>
              <a:rPr lang="en-US" dirty="0" smtClean="0"/>
              <a:t>Changes over time.</a:t>
            </a:r>
          </a:p>
          <a:p>
            <a:r>
              <a:rPr lang="en-US" dirty="0" smtClean="0"/>
              <a:t>Obviously, the more detailed the LCA, the less the uncertainty.</a:t>
            </a:r>
            <a:endParaRPr lang="en-US" dirty="0"/>
          </a:p>
        </p:txBody>
      </p:sp>
      <p:sp>
        <p:nvSpPr>
          <p:cNvPr id="3" name="Title 2"/>
          <p:cNvSpPr>
            <a:spLocks noGrp="1"/>
          </p:cNvSpPr>
          <p:nvPr>
            <p:ph type="title"/>
          </p:nvPr>
        </p:nvSpPr>
        <p:spPr>
          <a:xfrm>
            <a:off x="112825" y="126460"/>
            <a:ext cx="8802575" cy="963038"/>
          </a:xfrm>
        </p:spPr>
        <p:txBody>
          <a:bodyPr anchor="ctr"/>
          <a:lstStyle/>
          <a:p>
            <a:pPr algn="ctr"/>
            <a:r>
              <a:rPr lang="en-US" b="0" dirty="0" smtClean="0"/>
              <a:t>Uncertainty in LCA</a:t>
            </a:r>
            <a:endParaRPr lang="en-US" b="0" dirty="0"/>
          </a:p>
        </p:txBody>
      </p:sp>
    </p:spTree>
    <p:extLst>
      <p:ext uri="{BB962C8B-B14F-4D97-AF65-F5344CB8AC3E}">
        <p14:creationId xmlns:p14="http://schemas.microsoft.com/office/powerpoint/2010/main" val="1115299932"/>
      </p:ext>
    </p:extLst>
  </p:cSld>
  <p:clrMapOvr>
    <a:masterClrMapping/>
  </p:clrMapOvr>
  <p:transition>
    <p:fad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sz="quarter"/>
          </p:nvPr>
        </p:nvSpPr>
        <p:spPr>
          <a:xfrm>
            <a:off x="227765" y="2528795"/>
            <a:ext cx="8776535" cy="1380035"/>
          </a:xfrm>
        </p:spPr>
        <p:txBody>
          <a:bodyPr anchor="ctr"/>
          <a:lstStyle/>
          <a:p>
            <a:pPr algn="ctr"/>
            <a:r>
              <a:rPr lang="en-US" sz="3200" dirty="0" smtClean="0">
                <a:solidFill>
                  <a:schemeClr val="tx1"/>
                </a:solidFill>
              </a:rPr>
              <a:t>Introduction to Inherently Safe Process Design</a:t>
            </a:r>
            <a:endParaRPr lang="en-US" sz="3200" dirty="0">
              <a:solidFill>
                <a:schemeClr val="tx1"/>
              </a:solidFill>
            </a:endParaRPr>
          </a:p>
        </p:txBody>
      </p:sp>
    </p:spTree>
    <p:extLst>
      <p:ext uri="{BB962C8B-B14F-4D97-AF65-F5344CB8AC3E}">
        <p14:creationId xmlns:p14="http://schemas.microsoft.com/office/powerpoint/2010/main" val="4135656298"/>
      </p:ext>
    </p:extLst>
  </p:cSld>
  <p:clrMapOvr>
    <a:masterClrMapping/>
  </p:clrMapOvr>
  <p:transition>
    <p:fad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title"/>
          </p:nvPr>
        </p:nvSpPr>
        <p:spPr>
          <a:xfrm>
            <a:off x="317770" y="554477"/>
            <a:ext cx="8525136" cy="5077837"/>
          </a:xfrm>
        </p:spPr>
        <p:txBody>
          <a:bodyPr/>
          <a:lstStyle/>
          <a:p>
            <a:pPr algn="ctr" eaLnBrk="1" hangingPunct="1"/>
            <a:r>
              <a:rPr lang="de-DE" sz="6000" dirty="0" smtClean="0">
                <a:solidFill>
                  <a:schemeClr val="tx1"/>
                </a:solidFill>
                <a:latin typeface="Calibri" pitchFamily="34" charset="0"/>
                <a:ea typeface="Calibri" pitchFamily="34" charset="0"/>
                <a:cs typeface="Calibri" pitchFamily="34" charset="0"/>
              </a:rPr>
              <a:t>How can we, as Design Engineers, address the inherent hazards of a chemical process?</a:t>
            </a:r>
          </a:p>
        </p:txBody>
      </p:sp>
      <p:sp>
        <p:nvSpPr>
          <p:cNvPr id="3076" name="Rectangle 4"/>
          <p:cNvSpPr>
            <a:spLocks noChangeArrowheads="1"/>
          </p:cNvSpPr>
          <p:nvPr/>
        </p:nvSpPr>
        <p:spPr bwMode="auto">
          <a:xfrm>
            <a:off x="8459788" y="6707188"/>
            <a:ext cx="383118"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de-DE" sz="700"/>
              <a:t>Page | </a:t>
            </a:r>
            <a:fld id="{E84980EF-B2E8-4046-8997-E5ABC44FD529}" type="slidenum">
              <a:rPr lang="de-DE" sz="700"/>
              <a:pPr/>
              <a:t>58</a:t>
            </a:fld>
            <a:endParaRPr lang="de-DE" sz="700"/>
          </a:p>
        </p:txBody>
      </p:sp>
    </p:spTree>
    <p:extLst>
      <p:ext uri="{BB962C8B-B14F-4D97-AF65-F5344CB8AC3E}">
        <p14:creationId xmlns:p14="http://schemas.microsoft.com/office/powerpoint/2010/main" val="1085534171"/>
      </p:ext>
    </p:extLst>
  </p:cSld>
  <p:clrMapOvr>
    <a:masterClrMapping/>
  </p:clrMapOvr>
  <p:transition>
    <p:fad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4"/>
          <p:cNvSpPr>
            <a:spLocks noGrp="1" noChangeArrowheads="1"/>
          </p:cNvSpPr>
          <p:nvPr>
            <p:ph idx="1"/>
          </p:nvPr>
        </p:nvSpPr>
        <p:spPr>
          <a:noFill/>
        </p:spPr>
        <p:txBody>
          <a:bodyPr/>
          <a:lstStyle/>
          <a:p>
            <a:pPr algn="l" eaLnBrk="1" hangingPunct="1">
              <a:lnSpc>
                <a:spcPct val="90000"/>
              </a:lnSpc>
            </a:pPr>
            <a:endParaRPr lang="en-US" altLang="de-DE" smtClean="0"/>
          </a:p>
          <a:p>
            <a:pPr algn="l" eaLnBrk="1" hangingPunct="1">
              <a:lnSpc>
                <a:spcPct val="90000"/>
              </a:lnSpc>
            </a:pPr>
            <a:endParaRPr lang="en-US" altLang="de-DE" sz="1800" smtClean="0">
              <a:solidFill>
                <a:schemeClr val="tx1"/>
              </a:solidFill>
            </a:endParaRPr>
          </a:p>
        </p:txBody>
      </p:sp>
      <p:sp>
        <p:nvSpPr>
          <p:cNvPr id="4099" name="Rectangle 3"/>
          <p:cNvSpPr>
            <a:spLocks noGrp="1" noChangeArrowheads="1"/>
          </p:cNvSpPr>
          <p:nvPr>
            <p:ph type="title"/>
          </p:nvPr>
        </p:nvSpPr>
        <p:spPr>
          <a:xfrm>
            <a:off x="1623950" y="240760"/>
            <a:ext cx="5896099" cy="963038"/>
          </a:xfrm>
          <a:noFill/>
        </p:spPr>
        <p:txBody>
          <a:bodyPr anchor="ctr"/>
          <a:lstStyle/>
          <a:p>
            <a:pPr algn="ctr" eaLnBrk="1" hangingPunct="1"/>
            <a:r>
              <a:rPr lang="de-DE" altLang="de-DE" b="0" dirty="0" smtClean="0">
                <a:latin typeface="Calibri" pitchFamily="34" charset="0"/>
                <a:ea typeface="Calibri" pitchFamily="34" charset="0"/>
                <a:cs typeface="Calibri" pitchFamily="34" charset="0"/>
              </a:rPr>
              <a:t>Inherently Safe Process Design</a:t>
            </a:r>
            <a:endParaRPr lang="en-US" altLang="de-DE" b="0" dirty="0" smtClean="0">
              <a:latin typeface="Calibri" pitchFamily="34" charset="0"/>
              <a:ea typeface="Calibri" pitchFamily="34" charset="0"/>
              <a:cs typeface="Calibri" pitchFamily="34" charset="0"/>
            </a:endParaRPr>
          </a:p>
        </p:txBody>
      </p:sp>
      <p:sp>
        <p:nvSpPr>
          <p:cNvPr id="4101" name="Rectangle 5"/>
          <p:cNvSpPr>
            <a:spLocks noChangeArrowheads="1"/>
          </p:cNvSpPr>
          <p:nvPr/>
        </p:nvSpPr>
        <p:spPr bwMode="auto">
          <a:xfrm>
            <a:off x="457200" y="1447800"/>
            <a:ext cx="82296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20000"/>
              </a:spcBef>
            </a:pPr>
            <a:r>
              <a:rPr lang="en-US" sz="2400" b="1">
                <a:solidFill>
                  <a:srgbClr val="000066"/>
                </a:solidFill>
              </a:rPr>
              <a:t> </a:t>
            </a:r>
          </a:p>
          <a:p>
            <a:pPr lvl="1">
              <a:spcBef>
                <a:spcPct val="20000"/>
              </a:spcBef>
            </a:pPr>
            <a:endParaRPr lang="en-US" sz="2000"/>
          </a:p>
        </p:txBody>
      </p:sp>
      <p:sp>
        <p:nvSpPr>
          <p:cNvPr id="4102" name="Rectangle 6"/>
          <p:cNvSpPr>
            <a:spLocks noChangeArrowheads="1"/>
          </p:cNvSpPr>
          <p:nvPr/>
        </p:nvSpPr>
        <p:spPr bwMode="auto">
          <a:xfrm>
            <a:off x="393700" y="1496854"/>
            <a:ext cx="8466138"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4300" indent="-114300" algn="just">
              <a:spcBef>
                <a:spcPct val="20000"/>
              </a:spcBef>
              <a:buFontTx/>
              <a:buChar char="•"/>
            </a:pPr>
            <a:r>
              <a:rPr lang="en-US" sz="2400" dirty="0">
                <a:latin typeface="Calibri" pitchFamily="34" charset="0"/>
                <a:ea typeface="Calibri" pitchFamily="34" charset="0"/>
                <a:cs typeface="Calibri" pitchFamily="34" charset="0"/>
              </a:rPr>
              <a:t>Inherent safety is a concept based on eliminating the causes and/or reducing the consequences of potential process upsets.</a:t>
            </a:r>
          </a:p>
          <a:p>
            <a:pPr marL="114300" indent="-114300" algn="just">
              <a:spcBef>
                <a:spcPct val="20000"/>
              </a:spcBef>
              <a:buFontTx/>
              <a:buChar char="•"/>
            </a:pPr>
            <a:endParaRPr lang="en-US" sz="2400" dirty="0">
              <a:latin typeface="Calibri" pitchFamily="34" charset="0"/>
              <a:ea typeface="Calibri" pitchFamily="34" charset="0"/>
              <a:cs typeface="Calibri" pitchFamily="34" charset="0"/>
            </a:endParaRPr>
          </a:p>
          <a:p>
            <a:pPr marL="114300" indent="-114300" algn="just">
              <a:spcBef>
                <a:spcPct val="20000"/>
              </a:spcBef>
              <a:buFontTx/>
              <a:buChar char="•"/>
            </a:pPr>
            <a:r>
              <a:rPr lang="en-US" sz="2400" dirty="0">
                <a:latin typeface="Calibri" pitchFamily="34" charset="0"/>
                <a:ea typeface="Calibri" pitchFamily="34" charset="0"/>
                <a:cs typeface="Calibri" pitchFamily="34" charset="0"/>
              </a:rPr>
              <a:t>Inherently Safe Process Design is a technique applied during the conceptual phase of process design.</a:t>
            </a:r>
          </a:p>
          <a:p>
            <a:pPr marL="114300" indent="-114300" algn="just">
              <a:spcBef>
                <a:spcPct val="20000"/>
              </a:spcBef>
              <a:buFontTx/>
              <a:buChar char="•"/>
            </a:pPr>
            <a:endParaRPr lang="en-US" sz="2400" dirty="0">
              <a:latin typeface="Calibri" pitchFamily="34" charset="0"/>
              <a:ea typeface="Calibri" pitchFamily="34" charset="0"/>
              <a:cs typeface="Calibri" pitchFamily="34" charset="0"/>
            </a:endParaRPr>
          </a:p>
          <a:p>
            <a:pPr marL="114300" indent="-114300" algn="just">
              <a:spcBef>
                <a:spcPct val="20000"/>
              </a:spcBef>
              <a:buFontTx/>
              <a:buChar char="•"/>
            </a:pPr>
            <a:r>
              <a:rPr lang="en-US" sz="2400" dirty="0">
                <a:latin typeface="Calibri" pitchFamily="34" charset="0"/>
                <a:ea typeface="Calibri" pitchFamily="34" charset="0"/>
                <a:cs typeface="Calibri" pitchFamily="34" charset="0"/>
              </a:rPr>
              <a:t>Inherently Safe Process Design targets the HAZARD, rather than reducing the RISK after the fact.</a:t>
            </a:r>
          </a:p>
          <a:p>
            <a:pPr marL="114300" indent="-114300" algn="just">
              <a:spcBef>
                <a:spcPct val="20000"/>
              </a:spcBef>
              <a:buFontTx/>
              <a:buChar char="•"/>
            </a:pPr>
            <a:endParaRPr lang="en-US" sz="2400" dirty="0">
              <a:latin typeface="Calibri" pitchFamily="34" charset="0"/>
              <a:ea typeface="Calibri" pitchFamily="34" charset="0"/>
              <a:cs typeface="Calibri" pitchFamily="34" charset="0"/>
            </a:endParaRPr>
          </a:p>
          <a:p>
            <a:pPr marL="114300" indent="-114300" algn="just">
              <a:spcBef>
                <a:spcPct val="20000"/>
              </a:spcBef>
              <a:buFontTx/>
              <a:buChar char="•"/>
            </a:pPr>
            <a:r>
              <a:rPr lang="en-US" sz="2400" dirty="0">
                <a:latin typeface="Calibri" pitchFamily="34" charset="0"/>
                <a:ea typeface="Calibri" pitchFamily="34" charset="0"/>
                <a:cs typeface="Calibri" pitchFamily="34" charset="0"/>
              </a:rPr>
              <a:t>This technique is based on making inherently safer design choices at a point in the process development where the engineer has the most influence on the final design.</a:t>
            </a:r>
            <a:endParaRPr lang="en-US" sz="2400" dirty="0">
              <a:solidFill>
                <a:srgbClr val="000066"/>
              </a:solidFill>
              <a:latin typeface="Calibri" pitchFamily="34" charset="0"/>
              <a:ea typeface="Calibri" pitchFamily="34" charset="0"/>
              <a:cs typeface="Calibri" pitchFamily="34" charset="0"/>
            </a:endParaRPr>
          </a:p>
        </p:txBody>
      </p:sp>
      <p:sp>
        <p:nvSpPr>
          <p:cNvPr id="4103" name="Rectangle 9"/>
          <p:cNvSpPr>
            <a:spLocks noChangeArrowheads="1"/>
          </p:cNvSpPr>
          <p:nvPr/>
        </p:nvSpPr>
        <p:spPr bwMode="auto">
          <a:xfrm>
            <a:off x="8459788" y="6707188"/>
            <a:ext cx="330200" cy="106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de-DE" sz="700"/>
              <a:t>Page | </a:t>
            </a:r>
            <a:fld id="{C9FDA6E6-EFE1-4C05-9E2B-F2737C7383C5}" type="slidenum">
              <a:rPr lang="de-DE" sz="700"/>
              <a:pPr/>
              <a:t>59</a:t>
            </a:fld>
            <a:endParaRPr lang="de-DE" sz="700"/>
          </a:p>
        </p:txBody>
      </p:sp>
    </p:spTree>
    <p:extLst>
      <p:ext uri="{BB962C8B-B14F-4D97-AF65-F5344CB8AC3E}">
        <p14:creationId xmlns:p14="http://schemas.microsoft.com/office/powerpoint/2010/main" val="1851705282"/>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Unfortunately there isn’t one single accepted definition of sustainability.</a:t>
            </a:r>
          </a:p>
          <a:p>
            <a:r>
              <a:rPr lang="en-US" dirty="0" smtClean="0"/>
              <a:t>However, most agree that for a process or product to be sustainable it must meet three criteria:</a:t>
            </a:r>
            <a:endParaRPr lang="en-US" dirty="0"/>
          </a:p>
          <a:p>
            <a:pPr lvl="1"/>
            <a:r>
              <a:rPr lang="en-US" dirty="0" smtClean="0"/>
              <a:t>Economically Sustainable</a:t>
            </a:r>
          </a:p>
          <a:p>
            <a:pPr lvl="1"/>
            <a:r>
              <a:rPr lang="en-US" dirty="0" smtClean="0"/>
              <a:t>Environmentally Sustainable</a:t>
            </a:r>
          </a:p>
          <a:p>
            <a:pPr lvl="1"/>
            <a:r>
              <a:rPr lang="en-US" dirty="0" smtClean="0"/>
              <a:t>Socially Sustainable</a:t>
            </a:r>
          </a:p>
          <a:p>
            <a:r>
              <a:rPr lang="en-US" dirty="0" smtClean="0"/>
              <a:t>These three aspects are not always in agreement!</a:t>
            </a:r>
          </a:p>
        </p:txBody>
      </p:sp>
      <p:sp>
        <p:nvSpPr>
          <p:cNvPr id="3" name="Title 2"/>
          <p:cNvSpPr>
            <a:spLocks noGrp="1"/>
          </p:cNvSpPr>
          <p:nvPr>
            <p:ph type="title"/>
          </p:nvPr>
        </p:nvSpPr>
        <p:spPr>
          <a:xfrm>
            <a:off x="1" y="126460"/>
            <a:ext cx="9144000" cy="963038"/>
          </a:xfrm>
        </p:spPr>
        <p:txBody>
          <a:bodyPr anchor="ctr"/>
          <a:lstStyle/>
          <a:p>
            <a:pPr algn="ctr"/>
            <a:r>
              <a:rPr lang="en-US" b="0" dirty="0" smtClean="0"/>
              <a:t>So What is Sustainability?</a:t>
            </a:r>
            <a:endParaRPr lang="en-US" b="0" dirty="0"/>
          </a:p>
        </p:txBody>
      </p:sp>
      <p:pic>
        <p:nvPicPr>
          <p:cNvPr id="1026" name="Picture 2" descr="http://getfreepaypalmoney.com/images/money_stack.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95706" y="4754880"/>
            <a:ext cx="1874520" cy="187452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28" name="Picture 4" descr="http://www.arnotts.co.nz/downloads/page/7475_environment_large.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81705" y="4754880"/>
            <a:ext cx="2499360" cy="187452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30" name="Picture 6" descr="http://www.westsidebaptist.org/wp-content/uploads/2011/01/Missions-Logo-No-Words.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84186" y="4754880"/>
            <a:ext cx="1874520" cy="187452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7497353"/>
      </p:ext>
    </p:extLst>
  </p:cSld>
  <p:clrMapOvr>
    <a:masterClrMapping/>
  </p:clrMapOvr>
  <p:transition>
    <p:fad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59"/>
          <p:cNvSpPr>
            <a:spLocks noChangeArrowheads="1"/>
          </p:cNvSpPr>
          <p:nvPr/>
        </p:nvSpPr>
        <p:spPr bwMode="auto">
          <a:xfrm>
            <a:off x="1514475" y="2552700"/>
            <a:ext cx="6086475" cy="1924050"/>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2" name="Content Placeholder 1"/>
          <p:cNvSpPr>
            <a:spLocks noGrp="1"/>
          </p:cNvSpPr>
          <p:nvPr>
            <p:ph idx="1"/>
          </p:nvPr>
        </p:nvSpPr>
        <p:spPr/>
        <p:txBody>
          <a:bodyPr/>
          <a:lstStyle/>
          <a:p>
            <a:pPr marL="115888" indent="-115888"/>
            <a:r>
              <a:rPr lang="en-US" b="0" dirty="0">
                <a:latin typeface="Calibri" pitchFamily="34" charset="0"/>
                <a:ea typeface="Calibri" pitchFamily="34" charset="0"/>
                <a:cs typeface="Calibri" pitchFamily="34" charset="0"/>
              </a:rPr>
              <a:t>Inherently safe process design can be grouped into 5 categories</a:t>
            </a:r>
          </a:p>
          <a:p>
            <a:pPr marL="115888" indent="-115888"/>
            <a:endParaRPr lang="en-US" b="0" dirty="0">
              <a:latin typeface="Calibri" pitchFamily="34" charset="0"/>
              <a:ea typeface="Calibri" pitchFamily="34" charset="0"/>
              <a:cs typeface="Calibri" pitchFamily="34" charset="0"/>
            </a:endParaRPr>
          </a:p>
          <a:p>
            <a:pPr marL="115888" indent="-115888"/>
            <a:endParaRPr lang="en-US" b="0" dirty="0">
              <a:latin typeface="Calibri" pitchFamily="34" charset="0"/>
              <a:ea typeface="Calibri" pitchFamily="34" charset="0"/>
              <a:cs typeface="Calibri" pitchFamily="34" charset="0"/>
            </a:endParaRPr>
          </a:p>
          <a:p>
            <a:pPr marL="115888" indent="-115888"/>
            <a:endParaRPr lang="en-US" b="0" dirty="0">
              <a:latin typeface="Calibri" pitchFamily="34" charset="0"/>
              <a:ea typeface="Calibri" pitchFamily="34" charset="0"/>
              <a:cs typeface="Calibri" pitchFamily="34" charset="0"/>
            </a:endParaRPr>
          </a:p>
          <a:p>
            <a:pPr marL="115888" indent="-115888"/>
            <a:endParaRPr lang="en-US" b="0" dirty="0">
              <a:latin typeface="Calibri" pitchFamily="34" charset="0"/>
              <a:ea typeface="Calibri" pitchFamily="34" charset="0"/>
              <a:cs typeface="Calibri" pitchFamily="34" charset="0"/>
            </a:endParaRPr>
          </a:p>
          <a:p>
            <a:pPr marL="115888" indent="-115888"/>
            <a:endParaRPr lang="en-US" b="0" dirty="0">
              <a:latin typeface="Calibri" pitchFamily="34" charset="0"/>
              <a:ea typeface="Calibri" pitchFamily="34" charset="0"/>
              <a:cs typeface="Calibri" pitchFamily="34" charset="0"/>
            </a:endParaRPr>
          </a:p>
          <a:p>
            <a:pPr marL="115888" indent="-115888"/>
            <a:endParaRPr lang="en-US" b="0" dirty="0">
              <a:latin typeface="Calibri" pitchFamily="34" charset="0"/>
              <a:ea typeface="Calibri" pitchFamily="34" charset="0"/>
              <a:cs typeface="Calibri" pitchFamily="34" charset="0"/>
            </a:endParaRPr>
          </a:p>
          <a:p>
            <a:pPr marL="115888" indent="-115888"/>
            <a:endParaRPr lang="en-US" b="0" dirty="0">
              <a:latin typeface="Calibri" pitchFamily="34" charset="0"/>
              <a:ea typeface="Calibri" pitchFamily="34" charset="0"/>
              <a:cs typeface="Calibri" pitchFamily="34" charset="0"/>
            </a:endParaRPr>
          </a:p>
          <a:p>
            <a:pPr marL="115888" indent="-115888"/>
            <a:r>
              <a:rPr lang="en-US" b="0" dirty="0">
                <a:latin typeface="Calibri" pitchFamily="34" charset="0"/>
                <a:ea typeface="Calibri" pitchFamily="34" charset="0"/>
                <a:cs typeface="Calibri" pitchFamily="34" charset="0"/>
              </a:rPr>
              <a:t>Each of these inherently safer design choices is applied in the conceptual phase of development.</a:t>
            </a:r>
          </a:p>
          <a:p>
            <a:endParaRPr lang="en-US" b="0" dirty="0"/>
          </a:p>
        </p:txBody>
      </p:sp>
      <p:sp>
        <p:nvSpPr>
          <p:cNvPr id="5126" name="Rectangle 6"/>
          <p:cNvSpPr>
            <a:spLocks noChangeArrowheads="1"/>
          </p:cNvSpPr>
          <p:nvPr/>
        </p:nvSpPr>
        <p:spPr bwMode="auto">
          <a:xfrm>
            <a:off x="457200" y="1447800"/>
            <a:ext cx="82296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20000"/>
              </a:spcBef>
            </a:pPr>
            <a:endParaRPr lang="en-US" sz="2400" b="1" dirty="0">
              <a:solidFill>
                <a:srgbClr val="000066"/>
              </a:solidFill>
            </a:endParaRPr>
          </a:p>
          <a:p>
            <a:pPr lvl="1">
              <a:spcBef>
                <a:spcPct val="20000"/>
              </a:spcBef>
            </a:pPr>
            <a:endParaRPr lang="en-US" sz="2000" dirty="0"/>
          </a:p>
        </p:txBody>
      </p:sp>
      <p:sp>
        <p:nvSpPr>
          <p:cNvPr id="5127" name="Rectangle 7"/>
          <p:cNvSpPr>
            <a:spLocks noChangeArrowheads="1"/>
          </p:cNvSpPr>
          <p:nvPr/>
        </p:nvSpPr>
        <p:spPr bwMode="auto">
          <a:xfrm>
            <a:off x="463550" y="1409700"/>
            <a:ext cx="8229600" cy="443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5888" indent="-115888">
              <a:spcBef>
                <a:spcPct val="20000"/>
              </a:spcBef>
              <a:buFontTx/>
              <a:buChar char="•"/>
            </a:pPr>
            <a:endParaRPr lang="en-US" sz="2000" b="1" dirty="0">
              <a:latin typeface="Calibri" pitchFamily="34" charset="0"/>
              <a:ea typeface="Calibri" pitchFamily="34" charset="0"/>
              <a:cs typeface="Calibri" pitchFamily="34" charset="0"/>
            </a:endParaRPr>
          </a:p>
        </p:txBody>
      </p:sp>
      <p:sp>
        <p:nvSpPr>
          <p:cNvPr id="5128" name="Rectangle 328"/>
          <p:cNvSpPr>
            <a:spLocks noChangeArrowheads="1"/>
          </p:cNvSpPr>
          <p:nvPr/>
        </p:nvSpPr>
        <p:spPr bwMode="auto">
          <a:xfrm>
            <a:off x="1527175" y="2563813"/>
            <a:ext cx="6070600" cy="249237"/>
          </a:xfrm>
          <a:prstGeom prst="rect">
            <a:avLst/>
          </a:prstGeom>
          <a:solidFill>
            <a:srgbClr val="0000FF"/>
          </a:solidFill>
          <a:ln w="28575" algn="ctr">
            <a:solidFill>
              <a:srgbClr val="0000FF"/>
            </a:solidFill>
            <a:miter lim="800000"/>
            <a:headEnd/>
            <a:tailEnd/>
          </a:ln>
        </p:spPr>
        <p:txBody>
          <a:bodyPr/>
          <a:lstStyle/>
          <a:p>
            <a:endParaRPr lang="en-US"/>
          </a:p>
        </p:txBody>
      </p:sp>
      <p:sp>
        <p:nvSpPr>
          <p:cNvPr id="5129" name="Rectangle 329"/>
          <p:cNvSpPr>
            <a:spLocks noChangeArrowheads="1"/>
          </p:cNvSpPr>
          <p:nvPr/>
        </p:nvSpPr>
        <p:spPr bwMode="auto">
          <a:xfrm>
            <a:off x="1577975" y="2881313"/>
            <a:ext cx="11271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600">
                <a:solidFill>
                  <a:srgbClr val="000000"/>
                </a:solidFill>
              </a:rPr>
              <a:t>1</a:t>
            </a:r>
            <a:endParaRPr lang="en-US"/>
          </a:p>
        </p:txBody>
      </p:sp>
      <p:sp>
        <p:nvSpPr>
          <p:cNvPr id="5130" name="Rectangle 330"/>
          <p:cNvSpPr>
            <a:spLocks noChangeArrowheads="1"/>
          </p:cNvSpPr>
          <p:nvPr/>
        </p:nvSpPr>
        <p:spPr bwMode="auto">
          <a:xfrm>
            <a:off x="1866900" y="2881313"/>
            <a:ext cx="124142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600">
                <a:solidFill>
                  <a:srgbClr val="000000"/>
                </a:solidFill>
              </a:rPr>
              <a:t>Intensification</a:t>
            </a:r>
            <a:endParaRPr lang="en-US"/>
          </a:p>
        </p:txBody>
      </p:sp>
      <p:sp>
        <p:nvSpPr>
          <p:cNvPr id="5131" name="Rectangle 331"/>
          <p:cNvSpPr>
            <a:spLocks noChangeArrowheads="1"/>
          </p:cNvSpPr>
          <p:nvPr/>
        </p:nvSpPr>
        <p:spPr bwMode="auto">
          <a:xfrm>
            <a:off x="4094163" y="2881313"/>
            <a:ext cx="3278187"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600" dirty="0">
                <a:solidFill>
                  <a:srgbClr val="000000"/>
                </a:solidFill>
              </a:rPr>
              <a:t>Continuous reactor vs. batch reactor</a:t>
            </a:r>
            <a:endParaRPr lang="en-US" dirty="0"/>
          </a:p>
        </p:txBody>
      </p:sp>
      <p:sp>
        <p:nvSpPr>
          <p:cNvPr id="5132" name="Rectangle 332"/>
          <p:cNvSpPr>
            <a:spLocks noChangeArrowheads="1"/>
          </p:cNvSpPr>
          <p:nvPr/>
        </p:nvSpPr>
        <p:spPr bwMode="auto">
          <a:xfrm>
            <a:off x="1577975" y="3186113"/>
            <a:ext cx="11271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600">
                <a:solidFill>
                  <a:srgbClr val="000000"/>
                </a:solidFill>
              </a:rPr>
              <a:t>2</a:t>
            </a:r>
            <a:endParaRPr lang="en-US"/>
          </a:p>
        </p:txBody>
      </p:sp>
      <p:sp>
        <p:nvSpPr>
          <p:cNvPr id="5133" name="Rectangle 333"/>
          <p:cNvSpPr>
            <a:spLocks noChangeArrowheads="1"/>
          </p:cNvSpPr>
          <p:nvPr/>
        </p:nvSpPr>
        <p:spPr bwMode="auto">
          <a:xfrm>
            <a:off x="1866900" y="3186113"/>
            <a:ext cx="106045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600">
                <a:solidFill>
                  <a:srgbClr val="000000"/>
                </a:solidFill>
              </a:rPr>
              <a:t>Substitution</a:t>
            </a:r>
            <a:endParaRPr lang="en-US"/>
          </a:p>
        </p:txBody>
      </p:sp>
      <p:sp>
        <p:nvSpPr>
          <p:cNvPr id="5134" name="Rectangle 334"/>
          <p:cNvSpPr>
            <a:spLocks noChangeArrowheads="1"/>
          </p:cNvSpPr>
          <p:nvPr/>
        </p:nvSpPr>
        <p:spPr bwMode="auto">
          <a:xfrm>
            <a:off x="4094163" y="3186113"/>
            <a:ext cx="186372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600" dirty="0">
                <a:solidFill>
                  <a:srgbClr val="000000"/>
                </a:solidFill>
              </a:rPr>
              <a:t>Change of feedstock</a:t>
            </a:r>
            <a:endParaRPr lang="en-US" dirty="0"/>
          </a:p>
        </p:txBody>
      </p:sp>
      <p:sp>
        <p:nvSpPr>
          <p:cNvPr id="5135" name="Rectangle 335"/>
          <p:cNvSpPr>
            <a:spLocks noChangeArrowheads="1"/>
          </p:cNvSpPr>
          <p:nvPr/>
        </p:nvSpPr>
        <p:spPr bwMode="auto">
          <a:xfrm>
            <a:off x="1577975" y="3492500"/>
            <a:ext cx="11271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600">
                <a:solidFill>
                  <a:srgbClr val="000000"/>
                </a:solidFill>
              </a:rPr>
              <a:t>3</a:t>
            </a:r>
            <a:endParaRPr lang="en-US"/>
          </a:p>
        </p:txBody>
      </p:sp>
      <p:sp>
        <p:nvSpPr>
          <p:cNvPr id="5136" name="Rectangle 336"/>
          <p:cNvSpPr>
            <a:spLocks noChangeArrowheads="1"/>
          </p:cNvSpPr>
          <p:nvPr/>
        </p:nvSpPr>
        <p:spPr bwMode="auto">
          <a:xfrm>
            <a:off x="1866900" y="3492500"/>
            <a:ext cx="102711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600">
                <a:solidFill>
                  <a:srgbClr val="000000"/>
                </a:solidFill>
              </a:rPr>
              <a:t>Attenuation</a:t>
            </a:r>
            <a:endParaRPr lang="en-US"/>
          </a:p>
        </p:txBody>
      </p:sp>
      <p:sp>
        <p:nvSpPr>
          <p:cNvPr id="5137" name="Rectangle 337"/>
          <p:cNvSpPr>
            <a:spLocks noChangeArrowheads="1"/>
          </p:cNvSpPr>
          <p:nvPr/>
        </p:nvSpPr>
        <p:spPr bwMode="auto">
          <a:xfrm>
            <a:off x="4094163" y="3492500"/>
            <a:ext cx="185102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600">
                <a:solidFill>
                  <a:srgbClr val="000000"/>
                </a:solidFill>
              </a:rPr>
              <a:t>Alternate technology</a:t>
            </a:r>
            <a:endParaRPr lang="en-US"/>
          </a:p>
        </p:txBody>
      </p:sp>
      <p:sp>
        <p:nvSpPr>
          <p:cNvPr id="5138" name="Rectangle 338"/>
          <p:cNvSpPr>
            <a:spLocks noChangeArrowheads="1"/>
          </p:cNvSpPr>
          <p:nvPr/>
        </p:nvSpPr>
        <p:spPr bwMode="auto">
          <a:xfrm>
            <a:off x="1577975" y="3798888"/>
            <a:ext cx="11271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600">
                <a:solidFill>
                  <a:srgbClr val="000000"/>
                </a:solidFill>
              </a:rPr>
              <a:t>4</a:t>
            </a:r>
            <a:endParaRPr lang="en-US"/>
          </a:p>
        </p:txBody>
      </p:sp>
      <p:sp>
        <p:nvSpPr>
          <p:cNvPr id="5139" name="Rectangle 339"/>
          <p:cNvSpPr>
            <a:spLocks noChangeArrowheads="1"/>
          </p:cNvSpPr>
          <p:nvPr/>
        </p:nvSpPr>
        <p:spPr bwMode="auto">
          <a:xfrm>
            <a:off x="1866900" y="3798888"/>
            <a:ext cx="17526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600">
                <a:solidFill>
                  <a:srgbClr val="000000"/>
                </a:solidFill>
              </a:rPr>
              <a:t>Limitation of effects</a:t>
            </a:r>
            <a:endParaRPr lang="en-US"/>
          </a:p>
        </p:txBody>
      </p:sp>
      <p:sp>
        <p:nvSpPr>
          <p:cNvPr id="5140" name="Rectangle 340"/>
          <p:cNvSpPr>
            <a:spLocks noChangeArrowheads="1"/>
          </p:cNvSpPr>
          <p:nvPr/>
        </p:nvSpPr>
        <p:spPr bwMode="auto">
          <a:xfrm>
            <a:off x="4094163" y="3798888"/>
            <a:ext cx="280035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600" dirty="0">
                <a:solidFill>
                  <a:srgbClr val="000000"/>
                </a:solidFill>
              </a:rPr>
              <a:t>Minimization of storage volume</a:t>
            </a:r>
            <a:endParaRPr lang="en-US" dirty="0"/>
          </a:p>
        </p:txBody>
      </p:sp>
      <p:sp>
        <p:nvSpPr>
          <p:cNvPr id="5141" name="Rectangle 341"/>
          <p:cNvSpPr>
            <a:spLocks noChangeArrowheads="1"/>
          </p:cNvSpPr>
          <p:nvPr/>
        </p:nvSpPr>
        <p:spPr bwMode="auto">
          <a:xfrm>
            <a:off x="1577975" y="4105275"/>
            <a:ext cx="11271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600">
                <a:solidFill>
                  <a:srgbClr val="000000"/>
                </a:solidFill>
              </a:rPr>
              <a:t>5</a:t>
            </a:r>
            <a:endParaRPr lang="en-US"/>
          </a:p>
        </p:txBody>
      </p:sp>
      <p:sp>
        <p:nvSpPr>
          <p:cNvPr id="5142" name="Rectangle 342"/>
          <p:cNvSpPr>
            <a:spLocks noChangeArrowheads="1"/>
          </p:cNvSpPr>
          <p:nvPr/>
        </p:nvSpPr>
        <p:spPr bwMode="auto">
          <a:xfrm>
            <a:off x="1866900" y="4105275"/>
            <a:ext cx="11938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600">
                <a:solidFill>
                  <a:srgbClr val="000000"/>
                </a:solidFill>
              </a:rPr>
              <a:t>Simplification</a:t>
            </a:r>
            <a:endParaRPr lang="en-US"/>
          </a:p>
        </p:txBody>
      </p:sp>
      <p:sp>
        <p:nvSpPr>
          <p:cNvPr id="5143" name="Rectangle 343"/>
          <p:cNvSpPr>
            <a:spLocks noChangeArrowheads="1"/>
          </p:cNvSpPr>
          <p:nvPr/>
        </p:nvSpPr>
        <p:spPr bwMode="auto">
          <a:xfrm>
            <a:off x="4094163" y="4105275"/>
            <a:ext cx="2214562"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600" dirty="0">
                <a:solidFill>
                  <a:srgbClr val="000000"/>
                </a:solidFill>
              </a:rPr>
              <a:t>Gravity flow vs. pumping</a:t>
            </a:r>
            <a:endParaRPr lang="en-US" dirty="0"/>
          </a:p>
        </p:txBody>
      </p:sp>
      <p:sp>
        <p:nvSpPr>
          <p:cNvPr id="5144" name="Rectangle 344"/>
          <p:cNvSpPr>
            <a:spLocks noChangeArrowheads="1"/>
          </p:cNvSpPr>
          <p:nvPr/>
        </p:nvSpPr>
        <p:spPr bwMode="auto">
          <a:xfrm>
            <a:off x="1562100" y="2549525"/>
            <a:ext cx="87947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600" b="1" dirty="0">
                <a:solidFill>
                  <a:schemeClr val="bg1"/>
                </a:solidFill>
              </a:rPr>
              <a:t>Category</a:t>
            </a:r>
            <a:endParaRPr lang="en-US" dirty="0">
              <a:solidFill>
                <a:schemeClr val="bg1"/>
              </a:solidFill>
            </a:endParaRPr>
          </a:p>
        </p:txBody>
      </p:sp>
      <p:sp>
        <p:nvSpPr>
          <p:cNvPr id="5145" name="Rectangle 345"/>
          <p:cNvSpPr>
            <a:spLocks noChangeArrowheads="1"/>
          </p:cNvSpPr>
          <p:nvPr/>
        </p:nvSpPr>
        <p:spPr bwMode="auto">
          <a:xfrm>
            <a:off x="4046538" y="2559050"/>
            <a:ext cx="83502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600" b="1">
                <a:solidFill>
                  <a:schemeClr val="bg1"/>
                </a:solidFill>
              </a:rPr>
              <a:t>Example</a:t>
            </a:r>
            <a:endParaRPr lang="en-US">
              <a:solidFill>
                <a:schemeClr val="bg1"/>
              </a:solidFill>
            </a:endParaRPr>
          </a:p>
        </p:txBody>
      </p:sp>
      <p:sp>
        <p:nvSpPr>
          <p:cNvPr id="5146" name="Rectangle 347"/>
          <p:cNvSpPr>
            <a:spLocks noChangeArrowheads="1"/>
          </p:cNvSpPr>
          <p:nvPr/>
        </p:nvSpPr>
        <p:spPr bwMode="auto">
          <a:xfrm>
            <a:off x="1520825" y="2557463"/>
            <a:ext cx="12700" cy="2603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147" name="Line 348"/>
          <p:cNvSpPr>
            <a:spLocks noChangeShapeType="1"/>
          </p:cNvSpPr>
          <p:nvPr/>
        </p:nvSpPr>
        <p:spPr bwMode="auto">
          <a:xfrm>
            <a:off x="4005263" y="2570163"/>
            <a:ext cx="1587" cy="2476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48" name="Line 350"/>
          <p:cNvSpPr>
            <a:spLocks noChangeShapeType="1"/>
          </p:cNvSpPr>
          <p:nvPr/>
        </p:nvSpPr>
        <p:spPr bwMode="auto">
          <a:xfrm>
            <a:off x="7589838" y="2570163"/>
            <a:ext cx="1587" cy="2476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49" name="Rectangle 351"/>
          <p:cNvSpPr>
            <a:spLocks noChangeArrowheads="1"/>
          </p:cNvSpPr>
          <p:nvPr/>
        </p:nvSpPr>
        <p:spPr bwMode="auto">
          <a:xfrm>
            <a:off x="7589838" y="2570163"/>
            <a:ext cx="12700" cy="2476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150" name="Rectangle 353"/>
          <p:cNvSpPr>
            <a:spLocks noChangeArrowheads="1"/>
          </p:cNvSpPr>
          <p:nvPr/>
        </p:nvSpPr>
        <p:spPr bwMode="auto">
          <a:xfrm>
            <a:off x="1533525" y="2557463"/>
            <a:ext cx="6069013" cy="127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151" name="Rectangle 355"/>
          <p:cNvSpPr>
            <a:spLocks noChangeArrowheads="1"/>
          </p:cNvSpPr>
          <p:nvPr/>
        </p:nvSpPr>
        <p:spPr bwMode="auto">
          <a:xfrm>
            <a:off x="1533525" y="2805113"/>
            <a:ext cx="6069013" cy="127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152" name="Line 358"/>
          <p:cNvSpPr>
            <a:spLocks noChangeShapeType="1"/>
          </p:cNvSpPr>
          <p:nvPr/>
        </p:nvSpPr>
        <p:spPr bwMode="auto">
          <a:xfrm flipV="1">
            <a:off x="4005263" y="2562225"/>
            <a:ext cx="0" cy="192246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53" name="Rectangle 364"/>
          <p:cNvSpPr>
            <a:spLocks noChangeArrowheads="1"/>
          </p:cNvSpPr>
          <p:nvPr/>
        </p:nvSpPr>
        <p:spPr bwMode="auto">
          <a:xfrm>
            <a:off x="8459788" y="6707188"/>
            <a:ext cx="330200" cy="106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de-DE" sz="700"/>
              <a:t>Page | </a:t>
            </a:r>
            <a:fld id="{E7C4292B-B171-4EBB-8D60-09BAA7AAEEC9}" type="slidenum">
              <a:rPr lang="de-DE" sz="700"/>
              <a:pPr/>
              <a:t>60</a:t>
            </a:fld>
            <a:endParaRPr lang="de-DE" sz="700"/>
          </a:p>
        </p:txBody>
      </p:sp>
      <p:sp>
        <p:nvSpPr>
          <p:cNvPr id="34" name="Rectangle 3"/>
          <p:cNvSpPr>
            <a:spLocks noGrp="1" noChangeArrowheads="1"/>
          </p:cNvSpPr>
          <p:nvPr>
            <p:ph type="title"/>
          </p:nvPr>
        </p:nvSpPr>
        <p:spPr>
          <a:xfrm>
            <a:off x="1623950" y="240760"/>
            <a:ext cx="5896099" cy="963038"/>
          </a:xfrm>
          <a:noFill/>
        </p:spPr>
        <p:txBody>
          <a:bodyPr anchor="ctr"/>
          <a:lstStyle/>
          <a:p>
            <a:pPr algn="ctr" eaLnBrk="1" hangingPunct="1"/>
            <a:r>
              <a:rPr lang="de-DE" altLang="de-DE" b="0" dirty="0" smtClean="0">
                <a:latin typeface="Calibri" pitchFamily="34" charset="0"/>
                <a:ea typeface="Calibri" pitchFamily="34" charset="0"/>
                <a:cs typeface="Calibri" pitchFamily="34" charset="0"/>
              </a:rPr>
              <a:t>Inherently Safe Process Design</a:t>
            </a:r>
            <a:endParaRPr lang="en-US" altLang="de-DE" b="0" dirty="0" smtClean="0">
              <a:latin typeface="Calibri" pitchFamily="34" charset="0"/>
              <a:ea typeface="Calibri" pitchFamily="34" charset="0"/>
              <a:cs typeface="Calibri" pitchFamily="34" charset="0"/>
            </a:endParaRPr>
          </a:p>
        </p:txBody>
      </p:sp>
    </p:spTree>
    <p:extLst>
      <p:ext uri="{BB962C8B-B14F-4D97-AF65-F5344CB8AC3E}">
        <p14:creationId xmlns:p14="http://schemas.microsoft.com/office/powerpoint/2010/main" val="1711905514"/>
      </p:ext>
    </p:extLst>
  </p:cSld>
  <p:clrMapOvr>
    <a:masterClrMapping/>
  </p:clrMapOvr>
  <p:transition>
    <p:fad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title"/>
          </p:nvPr>
        </p:nvSpPr>
        <p:spPr>
          <a:xfrm>
            <a:off x="112825" y="126460"/>
            <a:ext cx="9031175" cy="963038"/>
          </a:xfrm>
          <a:noFill/>
        </p:spPr>
        <p:txBody>
          <a:bodyPr anchor="ctr"/>
          <a:lstStyle/>
          <a:p>
            <a:pPr algn="ctr" eaLnBrk="1" hangingPunct="1"/>
            <a:r>
              <a:rPr lang="de-DE" altLang="de-DE" b="0" dirty="0" smtClean="0">
                <a:latin typeface="Calibri" pitchFamily="34" charset="0"/>
                <a:ea typeface="Calibri" pitchFamily="34" charset="0"/>
                <a:cs typeface="Calibri" pitchFamily="34" charset="0"/>
              </a:rPr>
              <a:t>Inherently Safe Process Design – Example </a:t>
            </a:r>
            <a:endParaRPr lang="en-US" altLang="de-DE" b="0" dirty="0" smtClean="0">
              <a:latin typeface="Calibri" pitchFamily="34" charset="0"/>
              <a:ea typeface="Calibri" pitchFamily="34" charset="0"/>
              <a:cs typeface="Calibri" pitchFamily="34" charset="0"/>
            </a:endParaRPr>
          </a:p>
        </p:txBody>
      </p:sp>
      <p:sp>
        <p:nvSpPr>
          <p:cNvPr id="6148" name="Rectangle 5"/>
          <p:cNvSpPr>
            <a:spLocks noChangeArrowheads="1"/>
          </p:cNvSpPr>
          <p:nvPr/>
        </p:nvSpPr>
        <p:spPr bwMode="auto">
          <a:xfrm>
            <a:off x="457200" y="1447800"/>
            <a:ext cx="82296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20000"/>
              </a:spcBef>
            </a:pPr>
            <a:r>
              <a:rPr lang="en-US" sz="2400" b="1">
                <a:solidFill>
                  <a:srgbClr val="000066"/>
                </a:solidFill>
              </a:rPr>
              <a:t> </a:t>
            </a:r>
          </a:p>
          <a:p>
            <a:pPr lvl="1">
              <a:spcBef>
                <a:spcPct val="20000"/>
              </a:spcBef>
            </a:pPr>
            <a:endParaRPr lang="en-US" sz="2000"/>
          </a:p>
        </p:txBody>
      </p:sp>
      <p:sp>
        <p:nvSpPr>
          <p:cNvPr id="6149" name="Rectangle 6"/>
          <p:cNvSpPr>
            <a:spLocks noChangeArrowheads="1"/>
          </p:cNvSpPr>
          <p:nvPr/>
        </p:nvSpPr>
        <p:spPr bwMode="auto">
          <a:xfrm>
            <a:off x="149225" y="1243013"/>
            <a:ext cx="8229600" cy="45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20000"/>
              </a:spcBef>
            </a:pPr>
            <a:r>
              <a:rPr lang="en-US" sz="2400" b="1" dirty="0" err="1"/>
              <a:t>Azeotropic</a:t>
            </a:r>
            <a:r>
              <a:rPr lang="en-US" sz="2400" b="1" dirty="0"/>
              <a:t> Distillation vs. </a:t>
            </a:r>
            <a:r>
              <a:rPr lang="en-US" sz="2400" b="1" dirty="0" err="1"/>
              <a:t>Pervaporation</a:t>
            </a:r>
            <a:endParaRPr lang="en-US" sz="2400" b="1" dirty="0"/>
          </a:p>
        </p:txBody>
      </p:sp>
      <p:pic>
        <p:nvPicPr>
          <p:cNvPr id="6150" name="Picture 10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7175" y="1933575"/>
            <a:ext cx="8621713" cy="4637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1" name="Rectangle 109"/>
          <p:cNvSpPr>
            <a:spLocks noChangeArrowheads="1"/>
          </p:cNvSpPr>
          <p:nvPr/>
        </p:nvSpPr>
        <p:spPr bwMode="auto">
          <a:xfrm>
            <a:off x="8459788" y="6707188"/>
            <a:ext cx="330200" cy="106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de-DE" sz="700"/>
              <a:t>Page | </a:t>
            </a:r>
            <a:fld id="{0EFCC149-8706-4D70-ABE9-DC83ABB5EE01}" type="slidenum">
              <a:rPr lang="de-DE" sz="700"/>
              <a:pPr/>
              <a:t>61</a:t>
            </a:fld>
            <a:endParaRPr lang="de-DE" sz="700"/>
          </a:p>
        </p:txBody>
      </p:sp>
    </p:spTree>
    <p:extLst>
      <p:ext uri="{BB962C8B-B14F-4D97-AF65-F5344CB8AC3E}">
        <p14:creationId xmlns:p14="http://schemas.microsoft.com/office/powerpoint/2010/main" val="2257654458"/>
      </p:ext>
    </p:extLst>
  </p:cSld>
  <p:clrMapOvr>
    <a:masterClrMapping/>
  </p:clrMapOvr>
  <p:transition>
    <p:fad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latin typeface="Calibri" pitchFamily="34" charset="0"/>
                <a:ea typeface="Calibri" pitchFamily="34" charset="0"/>
                <a:cs typeface="Calibri" pitchFamily="34" charset="0"/>
              </a:rPr>
              <a:t>Sample Risk Assessment using What If? Methodology</a:t>
            </a:r>
            <a:r>
              <a:rPr lang="en-US" dirty="0" smtClean="0">
                <a:latin typeface="Calibri" pitchFamily="34" charset="0"/>
                <a:ea typeface="Calibri" pitchFamily="34" charset="0"/>
                <a:cs typeface="Calibri" pitchFamily="34" charset="0"/>
              </a:rPr>
              <a:t>:</a:t>
            </a:r>
          </a:p>
          <a:p>
            <a:endParaRPr lang="en-US" dirty="0">
              <a:latin typeface="Calibri" pitchFamily="34" charset="0"/>
              <a:ea typeface="Calibri" pitchFamily="34" charset="0"/>
              <a:cs typeface="Calibri" pitchFamily="34" charset="0"/>
            </a:endParaRPr>
          </a:p>
          <a:p>
            <a:endParaRPr lang="en-US" dirty="0" smtClean="0">
              <a:latin typeface="Calibri" pitchFamily="34" charset="0"/>
              <a:ea typeface="Calibri" pitchFamily="34" charset="0"/>
              <a:cs typeface="Calibri" pitchFamily="34" charset="0"/>
            </a:endParaRPr>
          </a:p>
          <a:p>
            <a:endParaRPr lang="en-US" dirty="0">
              <a:latin typeface="Calibri" pitchFamily="34" charset="0"/>
              <a:ea typeface="Calibri" pitchFamily="34" charset="0"/>
              <a:cs typeface="Calibri" pitchFamily="34" charset="0"/>
            </a:endParaRPr>
          </a:p>
          <a:p>
            <a:endParaRPr lang="en-US" dirty="0" smtClean="0">
              <a:latin typeface="Calibri" pitchFamily="34" charset="0"/>
              <a:ea typeface="Calibri" pitchFamily="34" charset="0"/>
              <a:cs typeface="Calibri" pitchFamily="34" charset="0"/>
            </a:endParaRPr>
          </a:p>
          <a:p>
            <a:endParaRPr lang="en-US" dirty="0">
              <a:latin typeface="Calibri" pitchFamily="34" charset="0"/>
              <a:ea typeface="Calibri" pitchFamily="34" charset="0"/>
              <a:cs typeface="Calibri" pitchFamily="34" charset="0"/>
            </a:endParaRPr>
          </a:p>
          <a:p>
            <a:endParaRPr lang="en-US" dirty="0" smtClean="0">
              <a:latin typeface="Calibri" pitchFamily="34" charset="0"/>
              <a:ea typeface="Calibri" pitchFamily="34" charset="0"/>
              <a:cs typeface="Calibri" pitchFamily="34" charset="0"/>
            </a:endParaRPr>
          </a:p>
          <a:p>
            <a:endParaRPr lang="en-US" dirty="0">
              <a:latin typeface="Calibri" pitchFamily="34" charset="0"/>
              <a:ea typeface="Calibri" pitchFamily="34" charset="0"/>
              <a:cs typeface="Calibri" pitchFamily="34" charset="0"/>
            </a:endParaRPr>
          </a:p>
          <a:p>
            <a:endParaRPr lang="en-US" dirty="0" smtClean="0">
              <a:latin typeface="Calibri" pitchFamily="34" charset="0"/>
              <a:ea typeface="Calibri" pitchFamily="34" charset="0"/>
              <a:cs typeface="Calibri" pitchFamily="34" charset="0"/>
            </a:endParaRPr>
          </a:p>
          <a:p>
            <a:r>
              <a:rPr lang="en-US" dirty="0">
                <a:latin typeface="Calibri" pitchFamily="34" charset="0"/>
                <a:ea typeface="Calibri" pitchFamily="34" charset="0"/>
                <a:cs typeface="Calibri" pitchFamily="34" charset="0"/>
              </a:rPr>
              <a:t>Consider what types of safeguards would be required to mitigate the Process Risk due to these scenarios.</a:t>
            </a:r>
          </a:p>
          <a:p>
            <a:endParaRPr lang="en-US" dirty="0">
              <a:latin typeface="Calibri" pitchFamily="34" charset="0"/>
              <a:ea typeface="Calibri" pitchFamily="34" charset="0"/>
              <a:cs typeface="Calibri" pitchFamily="34" charset="0"/>
            </a:endParaRPr>
          </a:p>
          <a:p>
            <a:endParaRPr lang="en-US" dirty="0"/>
          </a:p>
        </p:txBody>
      </p:sp>
      <p:sp>
        <p:nvSpPr>
          <p:cNvPr id="7171" name="Rectangle 3"/>
          <p:cNvSpPr>
            <a:spLocks noGrp="1" noChangeArrowheads="1"/>
          </p:cNvSpPr>
          <p:nvPr>
            <p:ph type="title"/>
          </p:nvPr>
        </p:nvSpPr>
        <p:spPr>
          <a:xfrm>
            <a:off x="112825" y="126460"/>
            <a:ext cx="8942275" cy="963038"/>
          </a:xfrm>
          <a:noFill/>
        </p:spPr>
        <p:txBody>
          <a:bodyPr anchor="ctr"/>
          <a:lstStyle/>
          <a:p>
            <a:pPr algn="ctr" eaLnBrk="1" hangingPunct="1"/>
            <a:r>
              <a:rPr lang="de-DE" altLang="de-DE" b="0" dirty="0" smtClean="0">
                <a:latin typeface="Calibri" pitchFamily="34" charset="0"/>
                <a:ea typeface="Calibri" pitchFamily="34" charset="0"/>
                <a:cs typeface="Calibri" pitchFamily="34" charset="0"/>
              </a:rPr>
              <a:t>Traditional Process – Sample Risk Assessment </a:t>
            </a:r>
            <a:endParaRPr lang="en-US" altLang="de-DE" b="0" dirty="0" smtClean="0">
              <a:latin typeface="Calibri" pitchFamily="34" charset="0"/>
              <a:ea typeface="Calibri" pitchFamily="34" charset="0"/>
              <a:cs typeface="Calibri" pitchFamily="34" charset="0"/>
            </a:endParaRPr>
          </a:p>
        </p:txBody>
      </p:sp>
      <p:sp>
        <p:nvSpPr>
          <p:cNvPr id="7172" name="Rectangle 4"/>
          <p:cNvSpPr>
            <a:spLocks noChangeArrowheads="1"/>
          </p:cNvSpPr>
          <p:nvPr/>
        </p:nvSpPr>
        <p:spPr bwMode="auto">
          <a:xfrm>
            <a:off x="457200" y="1447800"/>
            <a:ext cx="82296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20000"/>
              </a:spcBef>
            </a:pPr>
            <a:r>
              <a:rPr lang="en-US" sz="2400" b="1">
                <a:solidFill>
                  <a:srgbClr val="000066"/>
                </a:solidFill>
              </a:rPr>
              <a:t> </a:t>
            </a:r>
          </a:p>
          <a:p>
            <a:pPr lvl="1">
              <a:spcBef>
                <a:spcPct val="20000"/>
              </a:spcBef>
            </a:pPr>
            <a:endParaRPr lang="en-US" sz="2000"/>
          </a:p>
        </p:txBody>
      </p:sp>
      <p:pic>
        <p:nvPicPr>
          <p:cNvPr id="7173"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2263" y="2124075"/>
            <a:ext cx="8478837" cy="313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6" name="Rectangle 12"/>
          <p:cNvSpPr>
            <a:spLocks noChangeArrowheads="1"/>
          </p:cNvSpPr>
          <p:nvPr/>
        </p:nvSpPr>
        <p:spPr bwMode="auto">
          <a:xfrm>
            <a:off x="8459788" y="6707188"/>
            <a:ext cx="330200" cy="106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de-DE" sz="700"/>
              <a:t>Page | </a:t>
            </a:r>
            <a:fld id="{B562BC1E-216F-48AF-B162-2E1FC675C534}" type="slidenum">
              <a:rPr lang="de-DE" sz="700"/>
              <a:pPr/>
              <a:t>62</a:t>
            </a:fld>
            <a:endParaRPr lang="de-DE" sz="700"/>
          </a:p>
        </p:txBody>
      </p:sp>
    </p:spTree>
    <p:extLst>
      <p:ext uri="{BB962C8B-B14F-4D97-AF65-F5344CB8AC3E}">
        <p14:creationId xmlns:p14="http://schemas.microsoft.com/office/powerpoint/2010/main" val="634551845"/>
      </p:ext>
    </p:extLst>
  </p:cSld>
  <p:clrMapOvr>
    <a:masterClrMapping/>
  </p:clrMapOvr>
  <p:transition>
    <p:fad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title"/>
          </p:nvPr>
        </p:nvSpPr>
        <p:spPr>
          <a:xfrm>
            <a:off x="112825" y="126460"/>
            <a:ext cx="8891475" cy="963038"/>
          </a:xfrm>
          <a:noFill/>
        </p:spPr>
        <p:txBody>
          <a:bodyPr anchor="ctr"/>
          <a:lstStyle/>
          <a:p>
            <a:pPr algn="ctr" eaLnBrk="1" hangingPunct="1"/>
            <a:r>
              <a:rPr lang="de-DE" altLang="de-DE" b="0" dirty="0" smtClean="0">
                <a:latin typeface="Calibri" pitchFamily="34" charset="0"/>
                <a:ea typeface="Calibri" pitchFamily="34" charset="0"/>
                <a:cs typeface="Calibri" pitchFamily="34" charset="0"/>
              </a:rPr>
              <a:t>Inherently Safe Process Design – Example </a:t>
            </a:r>
            <a:endParaRPr lang="en-US" altLang="de-DE" b="0" dirty="0" smtClean="0">
              <a:latin typeface="Calibri" pitchFamily="34" charset="0"/>
              <a:ea typeface="Calibri" pitchFamily="34" charset="0"/>
              <a:cs typeface="Calibri" pitchFamily="34" charset="0"/>
            </a:endParaRPr>
          </a:p>
        </p:txBody>
      </p:sp>
      <p:sp>
        <p:nvSpPr>
          <p:cNvPr id="8197" name="Rectangle 5"/>
          <p:cNvSpPr>
            <a:spLocks noChangeArrowheads="1"/>
          </p:cNvSpPr>
          <p:nvPr/>
        </p:nvSpPr>
        <p:spPr bwMode="auto">
          <a:xfrm>
            <a:off x="149225" y="1243013"/>
            <a:ext cx="8229600" cy="45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20000"/>
              </a:spcBef>
            </a:pPr>
            <a:r>
              <a:rPr lang="en-US" sz="2400" b="1">
                <a:latin typeface="Calibri" pitchFamily="34" charset="0"/>
                <a:ea typeface="Calibri" pitchFamily="34" charset="0"/>
                <a:cs typeface="Calibri" pitchFamily="34" charset="0"/>
              </a:rPr>
              <a:t>Azeotropic Distillation vs. Pervaporation</a:t>
            </a:r>
          </a:p>
        </p:txBody>
      </p:sp>
      <p:pic>
        <p:nvPicPr>
          <p:cNvPr id="8198"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7325" y="1973263"/>
            <a:ext cx="8650288" cy="453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9" name="Rectangle 10"/>
          <p:cNvSpPr>
            <a:spLocks noChangeArrowheads="1"/>
          </p:cNvSpPr>
          <p:nvPr/>
        </p:nvSpPr>
        <p:spPr bwMode="auto">
          <a:xfrm>
            <a:off x="8459788" y="6707188"/>
            <a:ext cx="330200" cy="106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de-DE" sz="700"/>
              <a:t>Page | </a:t>
            </a:r>
            <a:fld id="{2D041D6B-288B-4606-8DF7-2DBAB56AAF5D}" type="slidenum">
              <a:rPr lang="de-DE" sz="700"/>
              <a:pPr/>
              <a:t>63</a:t>
            </a:fld>
            <a:endParaRPr lang="de-DE" sz="700"/>
          </a:p>
        </p:txBody>
      </p:sp>
    </p:spTree>
    <p:extLst>
      <p:ext uri="{BB962C8B-B14F-4D97-AF65-F5344CB8AC3E}">
        <p14:creationId xmlns:p14="http://schemas.microsoft.com/office/powerpoint/2010/main" val="3353688750"/>
      </p:ext>
    </p:extLst>
  </p:cSld>
  <p:clrMapOvr>
    <a:masterClrMapping/>
  </p:clrMapOvr>
  <p:transition>
    <p:fade/>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3"/>
          <p:cNvSpPr>
            <a:spLocks noGrp="1" noChangeArrowheads="1"/>
          </p:cNvSpPr>
          <p:nvPr>
            <p:ph type="title"/>
          </p:nvPr>
        </p:nvSpPr>
        <p:spPr>
          <a:xfrm>
            <a:off x="112825" y="126460"/>
            <a:ext cx="8893063" cy="963038"/>
          </a:xfrm>
          <a:noFill/>
        </p:spPr>
        <p:txBody>
          <a:bodyPr anchor="ctr"/>
          <a:lstStyle/>
          <a:p>
            <a:pPr algn="ctr" eaLnBrk="1" hangingPunct="1"/>
            <a:r>
              <a:rPr lang="de-DE" altLang="de-DE" b="0" dirty="0" smtClean="0">
                <a:latin typeface="Calibri" pitchFamily="34" charset="0"/>
                <a:ea typeface="Calibri" pitchFamily="34" charset="0"/>
                <a:cs typeface="Calibri" pitchFamily="34" charset="0"/>
              </a:rPr>
              <a:t>Sample Risk Assessment - Inherently Safer Process</a:t>
            </a:r>
            <a:endParaRPr lang="en-US" altLang="de-DE" b="0" dirty="0" smtClean="0">
              <a:latin typeface="Calibri" pitchFamily="34" charset="0"/>
              <a:ea typeface="Calibri" pitchFamily="34" charset="0"/>
              <a:cs typeface="Calibri" pitchFamily="34" charset="0"/>
            </a:endParaRPr>
          </a:p>
        </p:txBody>
      </p:sp>
      <p:sp>
        <p:nvSpPr>
          <p:cNvPr id="9221" name="Rectangle 5"/>
          <p:cNvSpPr>
            <a:spLocks noChangeArrowheads="1"/>
          </p:cNvSpPr>
          <p:nvPr/>
        </p:nvSpPr>
        <p:spPr bwMode="auto">
          <a:xfrm>
            <a:off x="457200" y="1314450"/>
            <a:ext cx="82296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20000"/>
              </a:spcBef>
            </a:pPr>
            <a:r>
              <a:rPr lang="en-US" sz="2400" b="1">
                <a:solidFill>
                  <a:srgbClr val="000066"/>
                </a:solidFill>
              </a:rPr>
              <a:t> </a:t>
            </a:r>
          </a:p>
          <a:p>
            <a:pPr lvl="1">
              <a:spcBef>
                <a:spcPct val="20000"/>
              </a:spcBef>
            </a:pPr>
            <a:endParaRPr lang="en-US" sz="2000"/>
          </a:p>
        </p:txBody>
      </p:sp>
      <p:sp>
        <p:nvSpPr>
          <p:cNvPr id="9222" name="Rectangle 6"/>
          <p:cNvSpPr>
            <a:spLocks noChangeArrowheads="1"/>
          </p:cNvSpPr>
          <p:nvPr/>
        </p:nvSpPr>
        <p:spPr bwMode="auto">
          <a:xfrm>
            <a:off x="334963" y="1276350"/>
            <a:ext cx="8464550" cy="881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4300" indent="-114300">
              <a:spcBef>
                <a:spcPct val="20000"/>
              </a:spcBef>
              <a:buFontTx/>
              <a:buChar char="•"/>
            </a:pPr>
            <a:r>
              <a:rPr lang="en-US" sz="1900" dirty="0">
                <a:latin typeface="Calibri" pitchFamily="34" charset="0"/>
                <a:ea typeface="Calibri" pitchFamily="34" charset="0"/>
                <a:cs typeface="Calibri" pitchFamily="34" charset="0"/>
              </a:rPr>
              <a:t>When considering the potential upset scenarios for the process, the benefits of the inherently safer process become clear.</a:t>
            </a:r>
          </a:p>
        </p:txBody>
      </p:sp>
      <p:grpSp>
        <p:nvGrpSpPr>
          <p:cNvPr id="9223" name="Group 23"/>
          <p:cNvGrpSpPr>
            <a:grpSpLocks/>
          </p:cNvGrpSpPr>
          <p:nvPr/>
        </p:nvGrpSpPr>
        <p:grpSpPr bwMode="auto">
          <a:xfrm>
            <a:off x="993775" y="2114550"/>
            <a:ext cx="7359650" cy="2087563"/>
            <a:chOff x="959" y="1734"/>
            <a:chExt cx="3842" cy="849"/>
          </a:xfrm>
        </p:grpSpPr>
        <p:sp>
          <p:nvSpPr>
            <p:cNvPr id="9227" name="Rectangle 21"/>
            <p:cNvSpPr>
              <a:spLocks noChangeArrowheads="1"/>
            </p:cNvSpPr>
            <p:nvPr/>
          </p:nvSpPr>
          <p:spPr bwMode="auto">
            <a:xfrm>
              <a:off x="960" y="1734"/>
              <a:ext cx="3678" cy="744"/>
            </a:xfrm>
            <a:prstGeom prst="rect">
              <a:avLst/>
            </a:prstGeom>
            <a:solidFill>
              <a:schemeClr val="bg1"/>
            </a:solidFill>
            <a:ln w="9525">
              <a:solidFill>
                <a:schemeClr val="tx1"/>
              </a:solidFill>
              <a:miter lim="800000"/>
              <a:headEnd/>
              <a:tailEnd/>
            </a:ln>
          </p:spPr>
          <p:txBody>
            <a:bodyPr wrap="none" anchor="ctr"/>
            <a:lstStyle/>
            <a:p>
              <a:endParaRPr lang="en-US"/>
            </a:p>
          </p:txBody>
        </p:sp>
        <p:pic>
          <p:nvPicPr>
            <p:cNvPr id="9228" name="Picture 1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9" y="1736"/>
              <a:ext cx="3842" cy="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9" name="Line 18"/>
            <p:cNvSpPr>
              <a:spLocks noChangeShapeType="1"/>
            </p:cNvSpPr>
            <p:nvPr/>
          </p:nvSpPr>
          <p:spPr bwMode="auto">
            <a:xfrm flipV="1">
              <a:off x="3414" y="1734"/>
              <a:ext cx="0" cy="74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30" name="Line 19"/>
            <p:cNvSpPr>
              <a:spLocks noChangeShapeType="1"/>
            </p:cNvSpPr>
            <p:nvPr/>
          </p:nvSpPr>
          <p:spPr bwMode="auto">
            <a:xfrm>
              <a:off x="960" y="1830"/>
              <a:ext cx="367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9224" name="Text Box 24"/>
          <p:cNvSpPr txBox="1">
            <a:spLocks noChangeArrowheads="1"/>
          </p:cNvSpPr>
          <p:nvPr/>
        </p:nvSpPr>
        <p:spPr bwMode="auto">
          <a:xfrm>
            <a:off x="295275" y="4081463"/>
            <a:ext cx="8710613" cy="2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15888" indent="-115888"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buFontTx/>
              <a:buChar char="•"/>
            </a:pPr>
            <a:r>
              <a:rPr lang="en-US" sz="1900" dirty="0">
                <a:latin typeface="Calibri" pitchFamily="34" charset="0"/>
                <a:ea typeface="Calibri" pitchFamily="34" charset="0"/>
                <a:cs typeface="Calibri" pitchFamily="34" charset="0"/>
              </a:rPr>
              <a:t>Based on this risk comparison, it is clear that multiple independent protection layers would be required to mitigate the operating risk of the traditional process.</a:t>
            </a:r>
          </a:p>
          <a:p>
            <a:pPr eaLnBrk="1" hangingPunct="1"/>
            <a:endParaRPr lang="en-US" sz="1900" dirty="0">
              <a:latin typeface="Calibri" pitchFamily="34" charset="0"/>
              <a:ea typeface="Calibri" pitchFamily="34" charset="0"/>
              <a:cs typeface="Calibri" pitchFamily="34" charset="0"/>
            </a:endParaRPr>
          </a:p>
          <a:p>
            <a:pPr eaLnBrk="1" hangingPunct="1">
              <a:buFontTx/>
              <a:buChar char="•"/>
            </a:pPr>
            <a:r>
              <a:rPr lang="en-US" sz="1900" dirty="0">
                <a:latin typeface="Calibri" pitchFamily="34" charset="0"/>
                <a:ea typeface="Calibri" pitchFamily="34" charset="0"/>
                <a:cs typeface="Calibri" pitchFamily="34" charset="0"/>
              </a:rPr>
              <a:t>This risk can be reduced by designing an inherently safer, </a:t>
            </a:r>
            <a:r>
              <a:rPr lang="en-US" sz="1900" dirty="0" err="1">
                <a:latin typeface="Calibri" pitchFamily="34" charset="0"/>
                <a:ea typeface="Calibri" pitchFamily="34" charset="0"/>
                <a:cs typeface="Calibri" pitchFamily="34" charset="0"/>
              </a:rPr>
              <a:t>ie</a:t>
            </a:r>
            <a:r>
              <a:rPr lang="en-US" sz="1900" dirty="0">
                <a:latin typeface="Calibri" pitchFamily="34" charset="0"/>
                <a:ea typeface="Calibri" pitchFamily="34" charset="0"/>
                <a:cs typeface="Calibri" pitchFamily="34" charset="0"/>
              </a:rPr>
              <a:t>, less hazardous process.</a:t>
            </a:r>
          </a:p>
          <a:p>
            <a:pPr eaLnBrk="1" hangingPunct="1"/>
            <a:endParaRPr lang="en-US" sz="1900" dirty="0">
              <a:latin typeface="Calibri" pitchFamily="34" charset="0"/>
              <a:ea typeface="Calibri" pitchFamily="34" charset="0"/>
              <a:cs typeface="Calibri" pitchFamily="34" charset="0"/>
            </a:endParaRPr>
          </a:p>
          <a:p>
            <a:pPr eaLnBrk="1" hangingPunct="1">
              <a:buFontTx/>
              <a:buChar char="•"/>
            </a:pPr>
            <a:r>
              <a:rPr lang="en-US" sz="1900" dirty="0">
                <a:latin typeface="Calibri" pitchFamily="34" charset="0"/>
                <a:ea typeface="Calibri" pitchFamily="34" charset="0"/>
                <a:cs typeface="Calibri" pitchFamily="34" charset="0"/>
              </a:rPr>
              <a:t>Although a complete economic analysis would be required, this example has illustrated that the need for independent protection layers is reduced in the inherently safer process design.</a:t>
            </a:r>
          </a:p>
        </p:txBody>
      </p:sp>
      <p:sp>
        <p:nvSpPr>
          <p:cNvPr id="9225" name="Rectangle 27"/>
          <p:cNvSpPr>
            <a:spLocks noChangeArrowheads="1"/>
          </p:cNvSpPr>
          <p:nvPr/>
        </p:nvSpPr>
        <p:spPr bwMode="auto">
          <a:xfrm>
            <a:off x="8459788" y="6707188"/>
            <a:ext cx="330200" cy="106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de-DE" sz="700"/>
              <a:t>Page | </a:t>
            </a:r>
            <a:fld id="{4EA680F4-7FBC-4F47-8278-5DC8E027CC13}" type="slidenum">
              <a:rPr lang="de-DE" sz="700"/>
              <a:pPr/>
              <a:t>64</a:t>
            </a:fld>
            <a:endParaRPr lang="de-DE" sz="700"/>
          </a:p>
        </p:txBody>
      </p:sp>
    </p:spTree>
    <p:extLst>
      <p:ext uri="{BB962C8B-B14F-4D97-AF65-F5344CB8AC3E}">
        <p14:creationId xmlns:p14="http://schemas.microsoft.com/office/powerpoint/2010/main" val="1681250630"/>
      </p:ext>
    </p:extLst>
  </p:cSld>
  <p:clrMapOvr>
    <a:masterClrMapping/>
  </p:clrMapOvr>
  <p:transition>
    <p:fad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0" dirty="0" smtClean="0"/>
              <a:t>Green Chemistry is an important consideration in the design of chemical processes.</a:t>
            </a:r>
          </a:p>
          <a:p>
            <a:r>
              <a:rPr lang="en-US" b="0" dirty="0" smtClean="0"/>
              <a:t>The 12 principles of Green Chemistry are an important heuristic for chemical process design.</a:t>
            </a:r>
          </a:p>
          <a:p>
            <a:r>
              <a:rPr lang="en-US" b="0" dirty="0" smtClean="0"/>
              <a:t>Numerous tools are needed to properly assess the degree to which one process is “greener” or more sustainable than another.  </a:t>
            </a:r>
          </a:p>
          <a:p>
            <a:pPr lvl="1"/>
            <a:r>
              <a:rPr lang="en-US" dirty="0" smtClean="0"/>
              <a:t>US EPA Waste Reduction Algorithm</a:t>
            </a:r>
          </a:p>
          <a:p>
            <a:pPr lvl="1"/>
            <a:r>
              <a:rPr lang="en-US" dirty="0" smtClean="0"/>
              <a:t>Life Cycle Assessment</a:t>
            </a:r>
          </a:p>
          <a:p>
            <a:pPr lvl="1"/>
            <a:r>
              <a:rPr lang="en-US" dirty="0" smtClean="0"/>
              <a:t>Inherently Safe Design</a:t>
            </a:r>
            <a:endParaRPr lang="en-US" dirty="0"/>
          </a:p>
        </p:txBody>
      </p:sp>
      <p:sp>
        <p:nvSpPr>
          <p:cNvPr id="3" name="Title 2"/>
          <p:cNvSpPr>
            <a:spLocks noGrp="1"/>
          </p:cNvSpPr>
          <p:nvPr>
            <p:ph type="title"/>
          </p:nvPr>
        </p:nvSpPr>
        <p:spPr>
          <a:xfrm>
            <a:off x="112825" y="126460"/>
            <a:ext cx="8891475" cy="963038"/>
          </a:xfrm>
        </p:spPr>
        <p:txBody>
          <a:bodyPr anchor="ctr"/>
          <a:lstStyle/>
          <a:p>
            <a:pPr algn="ctr"/>
            <a:r>
              <a:rPr lang="en-US" b="0" dirty="0" smtClean="0"/>
              <a:t>Module Summary</a:t>
            </a:r>
            <a:endParaRPr lang="en-US" b="0" dirty="0"/>
          </a:p>
        </p:txBody>
      </p:sp>
    </p:spTree>
    <p:extLst>
      <p:ext uri="{BB962C8B-B14F-4D97-AF65-F5344CB8AC3E}">
        <p14:creationId xmlns:p14="http://schemas.microsoft.com/office/powerpoint/2010/main" val="1522172533"/>
      </p:ext>
    </p:extLst>
  </p:cSld>
  <p:clrMapOvr>
    <a:masterClrMapping/>
  </p:clrMapOvr>
  <p:transition>
    <p:fade/>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81102"/>
            <a:ext cx="8229600" cy="5029200"/>
          </a:xfrm>
        </p:spPr>
        <p:txBody>
          <a:bodyPr/>
          <a:lstStyle/>
          <a:p>
            <a:pPr marL="0" indent="0">
              <a:buNone/>
            </a:pPr>
            <a:r>
              <a:rPr lang="en-US" sz="1800" dirty="0" smtClean="0"/>
              <a:t>References</a:t>
            </a:r>
            <a:endParaRPr lang="en-US" sz="1800" dirty="0"/>
          </a:p>
          <a:p>
            <a:pPr marL="228600" indent="-228600">
              <a:spcBef>
                <a:spcPts val="0"/>
              </a:spcBef>
              <a:buNone/>
            </a:pPr>
            <a:r>
              <a:rPr lang="en-US" sz="1400" b="0" dirty="0"/>
              <a:t>Allen, D.T. and D.R. </a:t>
            </a:r>
            <a:r>
              <a:rPr lang="en-US" sz="1400" b="0" dirty="0" err="1"/>
              <a:t>Shonnard</a:t>
            </a:r>
            <a:r>
              <a:rPr lang="en-US" sz="1400" b="0" dirty="0"/>
              <a:t> (2012): “Sustainable Engineering – Concepts, Designs and Case Studies”, Prentice Hall, Upper Saddle River, NJ.</a:t>
            </a:r>
          </a:p>
          <a:p>
            <a:pPr marL="228600" indent="-228600">
              <a:spcBef>
                <a:spcPts val="0"/>
              </a:spcBef>
              <a:buNone/>
            </a:pPr>
            <a:r>
              <a:rPr lang="en-US" sz="1400" b="0" dirty="0" smtClean="0"/>
              <a:t>Allen</a:t>
            </a:r>
            <a:r>
              <a:rPr lang="en-US" sz="1400" b="0" dirty="0"/>
              <a:t>, David and David </a:t>
            </a:r>
            <a:r>
              <a:rPr lang="en-US" sz="1400" b="0" dirty="0" err="1"/>
              <a:t>Shonard</a:t>
            </a:r>
            <a:r>
              <a:rPr lang="en-US" sz="1400" b="0" dirty="0"/>
              <a:t>, (2001). </a:t>
            </a:r>
            <a:r>
              <a:rPr lang="en-US" sz="1400" b="0" i="1" dirty="0"/>
              <a:t>Engineering: Environmentally Conscience Design of Chemical Processes, </a:t>
            </a:r>
            <a:r>
              <a:rPr lang="en-US" sz="1400" b="0" dirty="0"/>
              <a:t> </a:t>
            </a:r>
            <a:r>
              <a:rPr lang="en-US" sz="1400" b="0" dirty="0" err="1"/>
              <a:t>Prentise</a:t>
            </a:r>
            <a:r>
              <a:rPr lang="en-US" sz="1400" b="0" dirty="0"/>
              <a:t>-Hall, Upper Saddle River, NJ.</a:t>
            </a:r>
          </a:p>
          <a:p>
            <a:pPr marL="228600" indent="-228600">
              <a:spcBef>
                <a:spcPts val="0"/>
              </a:spcBef>
              <a:buNone/>
            </a:pPr>
            <a:r>
              <a:rPr lang="en-US" sz="1400" b="0" dirty="0" err="1"/>
              <a:t>Anastas</a:t>
            </a:r>
            <a:r>
              <a:rPr lang="en-US" sz="1400" b="0" dirty="0"/>
              <a:t>, P.T. and </a:t>
            </a:r>
            <a:r>
              <a:rPr lang="en-US" sz="1400" b="0" dirty="0" err="1"/>
              <a:t>J.C.Warner</a:t>
            </a:r>
            <a:r>
              <a:rPr lang="en-US" sz="1400" b="0" dirty="0"/>
              <a:t>, (1998). </a:t>
            </a:r>
            <a:r>
              <a:rPr lang="en-US" sz="1400" b="0" i="1" dirty="0"/>
              <a:t>Green Chemistry: Theory and Practice</a:t>
            </a:r>
            <a:r>
              <a:rPr lang="en-US" sz="1400" b="0" dirty="0"/>
              <a:t>, Oxford University Press, New York, New York.</a:t>
            </a:r>
          </a:p>
          <a:p>
            <a:pPr marL="228600" indent="-228600">
              <a:spcBef>
                <a:spcPts val="0"/>
              </a:spcBef>
              <a:buNone/>
            </a:pPr>
            <a:r>
              <a:rPr lang="en-US" sz="1400" b="0" dirty="0" smtClean="0"/>
              <a:t>Environmental </a:t>
            </a:r>
            <a:r>
              <a:rPr lang="en-US" sz="1400" b="0" dirty="0"/>
              <a:t>Protection Agency, Process Hazard Analysis, 40 CFR 68.67, 2005.</a:t>
            </a:r>
          </a:p>
          <a:p>
            <a:pPr marL="228600" indent="-228600">
              <a:spcBef>
                <a:spcPts val="0"/>
              </a:spcBef>
              <a:buNone/>
            </a:pPr>
            <a:r>
              <a:rPr lang="en-US" sz="1400" b="0" dirty="0" smtClean="0"/>
              <a:t>Occupational </a:t>
            </a:r>
            <a:r>
              <a:rPr lang="en-US" sz="1400" b="0" dirty="0"/>
              <a:t>Safety and Health </a:t>
            </a:r>
            <a:r>
              <a:rPr lang="en-US" sz="1400" b="0" dirty="0">
                <a:ea typeface="Calibri" pitchFamily="34" charset="0"/>
                <a:cs typeface="Calibri" pitchFamily="34" charset="0"/>
              </a:rPr>
              <a:t>Administration, </a:t>
            </a:r>
            <a:r>
              <a:rPr lang="en-US" sz="1400" b="0" i="1" dirty="0">
                <a:ea typeface="Calibri" pitchFamily="34" charset="0"/>
                <a:cs typeface="Calibri" pitchFamily="34" charset="0"/>
              </a:rPr>
              <a:t>Process Safety Management of Highly Hazardous Chemicals</a:t>
            </a:r>
            <a:r>
              <a:rPr lang="en-US" sz="1400" b="0" dirty="0">
                <a:ea typeface="Calibri" pitchFamily="34" charset="0"/>
                <a:cs typeface="Calibri" pitchFamily="34" charset="0"/>
              </a:rPr>
              <a:t>, 29 CFR 1910.119, 2005.</a:t>
            </a:r>
          </a:p>
          <a:p>
            <a:pPr marL="225425" indent="-225425" eaLnBrk="1" hangingPunct="1">
              <a:spcBef>
                <a:spcPts val="0"/>
              </a:spcBef>
              <a:buNone/>
            </a:pPr>
            <a:r>
              <a:rPr lang="en-US" sz="1400" b="0" dirty="0" smtClean="0">
                <a:ea typeface="Calibri" pitchFamily="34" charset="0"/>
                <a:cs typeface="Calibri" pitchFamily="34" charset="0"/>
              </a:rPr>
              <a:t>Center </a:t>
            </a:r>
            <a:r>
              <a:rPr lang="en-US" sz="1400" b="0" dirty="0">
                <a:ea typeface="Calibri" pitchFamily="34" charset="0"/>
                <a:cs typeface="Calibri" pitchFamily="34" charset="0"/>
              </a:rPr>
              <a:t>for Chemical Process Safety, </a:t>
            </a:r>
            <a:r>
              <a:rPr lang="en-US" sz="1400" b="0" i="1" dirty="0">
                <a:ea typeface="Calibri" pitchFamily="34" charset="0"/>
                <a:cs typeface="Calibri" pitchFamily="34" charset="0"/>
              </a:rPr>
              <a:t>Layer of Protection Analysis – Simplified Process Risk Assessment</a:t>
            </a:r>
            <a:r>
              <a:rPr lang="en-US" sz="1400" b="0" dirty="0">
                <a:ea typeface="Calibri" pitchFamily="34" charset="0"/>
                <a:cs typeface="Calibri" pitchFamily="34" charset="0"/>
              </a:rPr>
              <a:t>, AIChE, 2001.</a:t>
            </a:r>
          </a:p>
          <a:p>
            <a:pPr marL="225425" indent="-225425" eaLnBrk="1" hangingPunct="1">
              <a:spcBef>
                <a:spcPts val="0"/>
              </a:spcBef>
              <a:buNone/>
            </a:pPr>
            <a:r>
              <a:rPr lang="en-US" sz="1400" b="0" dirty="0" smtClean="0">
                <a:ea typeface="Calibri" pitchFamily="34" charset="0"/>
                <a:cs typeface="Calibri" pitchFamily="34" charset="0"/>
              </a:rPr>
              <a:t>T</a:t>
            </a:r>
            <a:r>
              <a:rPr lang="en-US" sz="1400" b="0" dirty="0">
                <a:ea typeface="Calibri" pitchFamily="34" charset="0"/>
                <a:cs typeface="Calibri" pitchFamily="34" charset="0"/>
              </a:rPr>
              <a:t>. </a:t>
            </a:r>
            <a:r>
              <a:rPr lang="en-US" sz="1400" b="0" dirty="0" err="1">
                <a:ea typeface="Calibri" pitchFamily="34" charset="0"/>
                <a:cs typeface="Calibri" pitchFamily="34" charset="0"/>
              </a:rPr>
              <a:t>Kletz</a:t>
            </a:r>
            <a:r>
              <a:rPr lang="en-US" sz="1400" b="0" dirty="0">
                <a:ea typeface="Calibri" pitchFamily="34" charset="0"/>
                <a:cs typeface="Calibri" pitchFamily="34" charset="0"/>
              </a:rPr>
              <a:t>, </a:t>
            </a:r>
            <a:r>
              <a:rPr lang="en-US" sz="1400" b="0" i="1" dirty="0">
                <a:ea typeface="Calibri" pitchFamily="34" charset="0"/>
                <a:cs typeface="Calibri" pitchFamily="34" charset="0"/>
              </a:rPr>
              <a:t>Process Plants: A Handbook for Inherently Safety Design</a:t>
            </a:r>
            <a:r>
              <a:rPr lang="en-US" sz="1400" b="0" dirty="0">
                <a:ea typeface="Calibri" pitchFamily="34" charset="0"/>
                <a:cs typeface="Calibri" pitchFamily="34" charset="0"/>
              </a:rPr>
              <a:t>, Taylor and Francis, 1998.</a:t>
            </a:r>
          </a:p>
          <a:p>
            <a:pPr marL="225425" indent="-225425" eaLnBrk="1" hangingPunct="1">
              <a:spcBef>
                <a:spcPts val="0"/>
              </a:spcBef>
              <a:buNone/>
            </a:pPr>
            <a:r>
              <a:rPr lang="en-US" sz="1400" b="0" dirty="0" smtClean="0">
                <a:ea typeface="Calibri" pitchFamily="34" charset="0"/>
                <a:cs typeface="Calibri" pitchFamily="34" charset="0"/>
              </a:rPr>
              <a:t>Center </a:t>
            </a:r>
            <a:r>
              <a:rPr lang="en-US" sz="1400" b="0" dirty="0">
                <a:ea typeface="Calibri" pitchFamily="34" charset="0"/>
                <a:cs typeface="Calibri" pitchFamily="34" charset="0"/>
              </a:rPr>
              <a:t>for Chemical Process Safety, </a:t>
            </a:r>
            <a:r>
              <a:rPr lang="en-US" sz="1400" b="0" i="1" dirty="0">
                <a:ea typeface="Calibri" pitchFamily="34" charset="0"/>
                <a:cs typeface="Calibri" pitchFamily="34" charset="0"/>
              </a:rPr>
              <a:t>Guidelines for Engineering Design for Process Safety</a:t>
            </a:r>
            <a:r>
              <a:rPr lang="en-US" sz="1400" b="0" dirty="0">
                <a:ea typeface="Calibri" pitchFamily="34" charset="0"/>
                <a:cs typeface="Calibri" pitchFamily="34" charset="0"/>
              </a:rPr>
              <a:t>, AIChE, 1993</a:t>
            </a:r>
            <a:r>
              <a:rPr lang="en-US" sz="1400" b="0" dirty="0" smtClean="0">
                <a:ea typeface="Calibri" pitchFamily="34" charset="0"/>
                <a:cs typeface="Calibri" pitchFamily="34" charset="0"/>
              </a:rPr>
              <a:t>.</a:t>
            </a:r>
          </a:p>
          <a:p>
            <a:pPr marL="225425" lvl="0" indent="-225425" eaLnBrk="1" hangingPunct="1">
              <a:spcBef>
                <a:spcPts val="0"/>
              </a:spcBef>
              <a:buNone/>
            </a:pPr>
            <a:r>
              <a:rPr lang="en-US" sz="1400" b="0" dirty="0"/>
              <a:t>Seay, J.R. and J. Gish (2010): “A Sustainable Design Project for the Process Separations Class”, </a:t>
            </a:r>
            <a:r>
              <a:rPr lang="en-US" sz="1400" b="0" i="1" dirty="0"/>
              <a:t>Center for Sustainable Engineering Electronic Library</a:t>
            </a:r>
            <a:r>
              <a:rPr lang="en-US" sz="1400" b="0" dirty="0"/>
              <a:t>, Online Publication </a:t>
            </a:r>
            <a:r>
              <a:rPr lang="en-US" sz="1400" b="0" u="sng" dirty="0">
                <a:hlinkClick r:id="rId3"/>
              </a:rPr>
              <a:t>www.engineeringpathway.com</a:t>
            </a:r>
            <a:r>
              <a:rPr lang="en-US" sz="1400" b="0" dirty="0"/>
              <a:t>. </a:t>
            </a:r>
          </a:p>
          <a:p>
            <a:pPr marL="225425" indent="-225425" eaLnBrk="1" hangingPunct="1">
              <a:spcBef>
                <a:spcPts val="0"/>
              </a:spcBef>
              <a:buNone/>
            </a:pPr>
            <a:r>
              <a:rPr lang="en-US" sz="1400" b="0" dirty="0" smtClean="0">
                <a:ea typeface="Calibri" pitchFamily="34" charset="0"/>
                <a:cs typeface="Calibri" pitchFamily="34" charset="0"/>
              </a:rPr>
              <a:t>Seay</a:t>
            </a:r>
            <a:r>
              <a:rPr lang="en-US" sz="1400" b="0" dirty="0">
                <a:ea typeface="Calibri" pitchFamily="34" charset="0"/>
                <a:cs typeface="Calibri" pitchFamily="34" charset="0"/>
              </a:rPr>
              <a:t>, J. and M. Eden, “Incorporating Risk Assessment and Inherently Safer Design Practices into Chemical Engineering Education”, </a:t>
            </a:r>
            <a:r>
              <a:rPr lang="en-US" sz="1400" b="0" i="1" dirty="0">
                <a:ea typeface="Calibri" pitchFamily="34" charset="0"/>
                <a:cs typeface="Calibri" pitchFamily="34" charset="0"/>
              </a:rPr>
              <a:t>Journal of Chemical Engineering Education</a:t>
            </a:r>
            <a:r>
              <a:rPr lang="en-US" sz="1400" b="0" dirty="0">
                <a:ea typeface="Calibri" pitchFamily="34" charset="0"/>
                <a:cs typeface="Calibri" pitchFamily="34" charset="0"/>
              </a:rPr>
              <a:t>, 2008</a:t>
            </a:r>
            <a:r>
              <a:rPr lang="en-US" sz="1400" b="0" dirty="0" smtClean="0">
                <a:ea typeface="Calibri" pitchFamily="34" charset="0"/>
                <a:cs typeface="Calibri" pitchFamily="34" charset="0"/>
              </a:rPr>
              <a:t>.</a:t>
            </a:r>
          </a:p>
          <a:p>
            <a:pPr marL="225425" indent="-225425" eaLnBrk="1" hangingPunct="1">
              <a:spcBef>
                <a:spcPts val="0"/>
              </a:spcBef>
              <a:buNone/>
            </a:pPr>
            <a:r>
              <a:rPr lang="en-US" sz="1400" b="0" dirty="0"/>
              <a:t>Young, Douglas, Richard </a:t>
            </a:r>
            <a:r>
              <a:rPr lang="en-US" sz="1400" b="0" dirty="0" err="1"/>
              <a:t>Scharp</a:t>
            </a:r>
            <a:r>
              <a:rPr lang="en-US" sz="1400" b="0" dirty="0"/>
              <a:t> and Heriberto Cabezas (2000): “The waste reduction (WAR) algorithm: environmental impacts, energy consumption, and engineering economics”, </a:t>
            </a:r>
            <a:r>
              <a:rPr lang="en-US" sz="1400" b="0" i="1" dirty="0"/>
              <a:t>Waste Management</a:t>
            </a:r>
            <a:r>
              <a:rPr lang="en-US" sz="1400" b="0" dirty="0"/>
              <a:t>, Vol. 20.</a:t>
            </a:r>
          </a:p>
          <a:p>
            <a:pPr marL="228600" indent="-228600">
              <a:buNone/>
            </a:pPr>
            <a:r>
              <a:rPr lang="en-US" sz="1800" dirty="0" smtClean="0"/>
              <a:t>On-Line </a:t>
            </a:r>
            <a:r>
              <a:rPr lang="en-US" sz="1800" dirty="0"/>
              <a:t>Resources</a:t>
            </a:r>
          </a:p>
          <a:p>
            <a:pPr marL="0" indent="0">
              <a:buNone/>
            </a:pPr>
            <a:r>
              <a:rPr lang="en-US" sz="1400" b="0" dirty="0"/>
              <a:t>EPA Green Chemistry</a:t>
            </a:r>
          </a:p>
          <a:p>
            <a:pPr marL="0" indent="0">
              <a:buNone/>
            </a:pPr>
            <a:r>
              <a:rPr lang="en-US" sz="1400" b="0" dirty="0">
                <a:solidFill>
                  <a:srgbClr val="0000FF"/>
                </a:solidFill>
                <a:hlinkClick r:id="rId4"/>
              </a:rPr>
              <a:t>http://www.epa.gov/greenchemistry/</a:t>
            </a:r>
            <a:endParaRPr lang="en-US" sz="1400" b="0" dirty="0">
              <a:solidFill>
                <a:srgbClr val="0000FF"/>
              </a:solidFill>
            </a:endParaRPr>
          </a:p>
          <a:p>
            <a:pPr marL="228600" indent="-228600">
              <a:buNone/>
            </a:pPr>
            <a:endParaRPr lang="en-US" sz="2000" b="0" dirty="0" smtClean="0"/>
          </a:p>
        </p:txBody>
      </p:sp>
      <p:sp>
        <p:nvSpPr>
          <p:cNvPr id="3" name="Title 2"/>
          <p:cNvSpPr>
            <a:spLocks noGrp="1"/>
          </p:cNvSpPr>
          <p:nvPr>
            <p:ph type="title"/>
          </p:nvPr>
        </p:nvSpPr>
        <p:spPr>
          <a:xfrm>
            <a:off x="112825" y="126460"/>
            <a:ext cx="8904175" cy="963038"/>
          </a:xfrm>
        </p:spPr>
        <p:txBody>
          <a:bodyPr anchor="ctr"/>
          <a:lstStyle/>
          <a:p>
            <a:pPr algn="ctr"/>
            <a:r>
              <a:rPr lang="en-US" b="0" dirty="0" smtClean="0"/>
              <a:t>References and Resources</a:t>
            </a:r>
            <a:endParaRPr lang="en-US" b="0" dirty="0"/>
          </a:p>
        </p:txBody>
      </p:sp>
    </p:spTree>
    <p:extLst>
      <p:ext uri="{BB962C8B-B14F-4D97-AF65-F5344CB8AC3E}">
        <p14:creationId xmlns:p14="http://schemas.microsoft.com/office/powerpoint/2010/main" val="832068433"/>
      </p:ext>
    </p:extLst>
  </p:cSld>
  <p:clrMapOvr>
    <a:masterClrMapping/>
  </p:clrMapOvr>
  <p:transition>
    <p:fade/>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3400" y="2743200"/>
            <a:ext cx="8153400" cy="1754326"/>
          </a:xfrm>
          <a:prstGeom prst="rect">
            <a:avLst/>
          </a:prstGeom>
        </p:spPr>
        <p:txBody>
          <a:bodyPr wrap="square">
            <a:spAutoFit/>
          </a:bodyPr>
          <a:lstStyle/>
          <a:p>
            <a:pPr algn="ctr">
              <a:lnSpc>
                <a:spcPct val="150000"/>
              </a:lnSpc>
            </a:pPr>
            <a:r>
              <a:rPr lang="en-US" b="1" dirty="0" smtClean="0">
                <a:solidFill>
                  <a:schemeClr val="tx1">
                    <a:lumMod val="50000"/>
                  </a:schemeClr>
                </a:solidFill>
                <a:latin typeface="+mn-lt"/>
              </a:rPr>
              <a:t>The development of this module has been supported through funding from the US National Science Foundation, award number 1140000, award title: RCN-SEES: Sustainable Manufacturing Advances in Research and Technology (SMART) Coordination Network.</a:t>
            </a:r>
            <a:endParaRPr lang="en-US" b="1" dirty="0">
              <a:solidFill>
                <a:schemeClr val="tx1">
                  <a:lumMod val="50000"/>
                </a:schemeClr>
              </a:solidFill>
              <a:latin typeface="+mn-lt"/>
            </a:endParaRPr>
          </a:p>
        </p:txBody>
      </p:sp>
      <p:sp>
        <p:nvSpPr>
          <p:cNvPr id="5" name="Title 1"/>
          <p:cNvSpPr>
            <a:spLocks noGrp="1"/>
          </p:cNvSpPr>
          <p:nvPr>
            <p:ph type="title"/>
          </p:nvPr>
        </p:nvSpPr>
        <p:spPr>
          <a:xfrm>
            <a:off x="457200" y="274638"/>
            <a:ext cx="8229600" cy="1143000"/>
          </a:xfrm>
        </p:spPr>
        <p:txBody>
          <a:bodyPr anchor="ctr"/>
          <a:lstStyle/>
          <a:p>
            <a:pPr algn="ctr"/>
            <a:r>
              <a:rPr lang="en-US" sz="4400" b="0" dirty="0" smtClean="0"/>
              <a:t>Acknowledgement</a:t>
            </a:r>
            <a:endParaRPr lang="en-US" sz="4400" b="0" dirty="0"/>
          </a:p>
        </p:txBody>
      </p:sp>
    </p:spTree>
    <p:extLst>
      <p:ext uri="{BB962C8B-B14F-4D97-AF65-F5344CB8AC3E}">
        <p14:creationId xmlns:p14="http://schemas.microsoft.com/office/powerpoint/2010/main" val="2872319755"/>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Triple Bottom Line</a:t>
            </a:r>
          </a:p>
          <a:p>
            <a:pPr lvl="1"/>
            <a:r>
              <a:rPr lang="en-US" dirty="0"/>
              <a:t>Economy</a:t>
            </a:r>
          </a:p>
          <a:p>
            <a:pPr lvl="1"/>
            <a:r>
              <a:rPr lang="en-US" dirty="0"/>
              <a:t>Environment</a:t>
            </a:r>
          </a:p>
          <a:p>
            <a:pPr lvl="1"/>
            <a:r>
              <a:rPr lang="en-US" dirty="0"/>
              <a:t>Society</a:t>
            </a:r>
          </a:p>
          <a:p>
            <a:r>
              <a:rPr lang="en-US" dirty="0" smtClean="0"/>
              <a:t>Economic </a:t>
            </a:r>
            <a:r>
              <a:rPr lang="en-US" dirty="0"/>
              <a:t>Sustainability</a:t>
            </a:r>
          </a:p>
          <a:p>
            <a:pPr lvl="1"/>
            <a:r>
              <a:rPr lang="en-US" dirty="0"/>
              <a:t>A sustainable economy is one in which the ability to generate income (profit) is maintained.</a:t>
            </a:r>
          </a:p>
          <a:p>
            <a:r>
              <a:rPr lang="en-US" dirty="0"/>
              <a:t>Environmental and Societal Sustainability are harder to define.</a:t>
            </a:r>
          </a:p>
          <a:p>
            <a:pPr lvl="1"/>
            <a:r>
              <a:rPr lang="en-US" dirty="0" smtClean="0"/>
              <a:t>Key point of most definitions is the concept of sustainability now, and in the future.</a:t>
            </a:r>
          </a:p>
          <a:p>
            <a:pPr lvl="1"/>
            <a:r>
              <a:rPr lang="en-US" dirty="0" smtClean="0"/>
              <a:t>“Intergenerational Equity”</a:t>
            </a:r>
            <a:endParaRPr lang="en-US" dirty="0"/>
          </a:p>
          <a:p>
            <a:endParaRPr lang="en-US" dirty="0"/>
          </a:p>
        </p:txBody>
      </p:sp>
      <p:sp>
        <p:nvSpPr>
          <p:cNvPr id="3" name="Title 2"/>
          <p:cNvSpPr>
            <a:spLocks noGrp="1"/>
          </p:cNvSpPr>
          <p:nvPr>
            <p:ph type="title"/>
          </p:nvPr>
        </p:nvSpPr>
        <p:spPr>
          <a:xfrm>
            <a:off x="1" y="126460"/>
            <a:ext cx="9144000" cy="963038"/>
          </a:xfrm>
        </p:spPr>
        <p:txBody>
          <a:bodyPr anchor="ctr"/>
          <a:lstStyle/>
          <a:p>
            <a:pPr algn="ctr"/>
            <a:r>
              <a:rPr lang="en-US" b="0" dirty="0" smtClean="0"/>
              <a:t>The Triple Bottom Line</a:t>
            </a:r>
            <a:endParaRPr lang="en-US" b="0" dirty="0"/>
          </a:p>
        </p:txBody>
      </p:sp>
    </p:spTree>
    <p:extLst>
      <p:ext uri="{BB962C8B-B14F-4D97-AF65-F5344CB8AC3E}">
        <p14:creationId xmlns:p14="http://schemas.microsoft.com/office/powerpoint/2010/main" val="1342895018"/>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431799557"/>
              </p:ext>
            </p:extLst>
          </p:nvPr>
        </p:nvGraphicFramePr>
        <p:xfrm>
          <a:off x="2565092" y="1211580"/>
          <a:ext cx="6590338" cy="54635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2"/>
          <p:cNvSpPr>
            <a:spLocks noGrp="1"/>
          </p:cNvSpPr>
          <p:nvPr>
            <p:ph type="title"/>
          </p:nvPr>
        </p:nvSpPr>
        <p:spPr>
          <a:xfrm>
            <a:off x="1" y="126460"/>
            <a:ext cx="9144000" cy="963038"/>
          </a:xfrm>
        </p:spPr>
        <p:txBody>
          <a:bodyPr anchor="ctr"/>
          <a:lstStyle/>
          <a:p>
            <a:pPr algn="ctr"/>
            <a:r>
              <a:rPr lang="en-US" b="0" dirty="0" smtClean="0"/>
              <a:t>What’s the Difference Between Sustainability and Green Engineering?</a:t>
            </a:r>
            <a:endParaRPr lang="en-US" b="0" dirty="0"/>
          </a:p>
        </p:txBody>
      </p:sp>
      <p:sp>
        <p:nvSpPr>
          <p:cNvPr id="11" name="Line Callout 2 10"/>
          <p:cNvSpPr/>
          <p:nvPr/>
        </p:nvSpPr>
        <p:spPr bwMode="auto">
          <a:xfrm flipH="1">
            <a:off x="140970" y="5622012"/>
            <a:ext cx="1950720" cy="904518"/>
          </a:xfrm>
          <a:prstGeom prst="borderCallout2">
            <a:avLst>
              <a:gd name="adj1" fmla="val 42653"/>
              <a:gd name="adj2" fmla="val -4632"/>
              <a:gd name="adj3" fmla="val 77917"/>
              <a:gd name="adj4" fmla="val -49212"/>
              <a:gd name="adj5" fmla="val -9679"/>
              <a:gd name="adj6" fmla="val -113709"/>
            </a:avLst>
          </a:prstGeom>
          <a:no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sz="2400" b="1" dirty="0"/>
              <a:t>Green Engineering</a:t>
            </a:r>
          </a:p>
        </p:txBody>
      </p:sp>
      <p:sp>
        <p:nvSpPr>
          <p:cNvPr id="13" name="5-Point Star 12"/>
          <p:cNvSpPr/>
          <p:nvPr/>
        </p:nvSpPr>
        <p:spPr bwMode="auto">
          <a:xfrm>
            <a:off x="5463540" y="3909060"/>
            <a:ext cx="742950" cy="662940"/>
          </a:xfrm>
          <a:prstGeom prst="star5">
            <a:avLst/>
          </a:prstGeom>
          <a:solidFill>
            <a:schemeClr val="accent2">
              <a:lumMod val="40000"/>
              <a:lumOff val="60000"/>
            </a:schemeClr>
          </a:solidFill>
          <a:ln w="28575" cap="flat" cmpd="sng" algn="ctr">
            <a:solidFill>
              <a:schemeClr val="accent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10" name="Line Callout 2 9"/>
          <p:cNvSpPr/>
          <p:nvPr/>
        </p:nvSpPr>
        <p:spPr bwMode="auto">
          <a:xfrm flipH="1">
            <a:off x="140970" y="2186166"/>
            <a:ext cx="2327910" cy="545604"/>
          </a:xfrm>
          <a:prstGeom prst="borderCallout2">
            <a:avLst>
              <a:gd name="adj1" fmla="val 18750"/>
              <a:gd name="adj2" fmla="val -8333"/>
              <a:gd name="adj3" fmla="val 33689"/>
              <a:gd name="adj4" fmla="val -48040"/>
              <a:gd name="adj5" fmla="val 383227"/>
              <a:gd name="adj6" fmla="val -145600"/>
            </a:avLst>
          </a:prstGeom>
          <a:no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sz="2400" b="1" dirty="0"/>
              <a:t>Sustainability</a:t>
            </a:r>
          </a:p>
        </p:txBody>
      </p:sp>
    </p:spTree>
    <p:extLst>
      <p:ext uri="{BB962C8B-B14F-4D97-AF65-F5344CB8AC3E}">
        <p14:creationId xmlns:p14="http://schemas.microsoft.com/office/powerpoint/2010/main" val="2769477390"/>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sz="quarter"/>
          </p:nvPr>
        </p:nvSpPr>
        <p:spPr>
          <a:xfrm>
            <a:off x="1" y="2678651"/>
            <a:ext cx="9144000" cy="1380035"/>
          </a:xfrm>
        </p:spPr>
        <p:txBody>
          <a:bodyPr anchor="ctr" anchorCtr="0"/>
          <a:lstStyle/>
          <a:p>
            <a:pPr algn="ctr"/>
            <a:r>
              <a:rPr lang="en-US" sz="3200" dirty="0" smtClean="0">
                <a:solidFill>
                  <a:schemeClr val="tx1"/>
                </a:solidFill>
              </a:rPr>
              <a:t>Overview of Green Chemistry</a:t>
            </a:r>
            <a:endParaRPr lang="en-US" sz="3200" dirty="0">
              <a:solidFill>
                <a:schemeClr val="tx1"/>
              </a:solidFill>
            </a:endParaRPr>
          </a:p>
        </p:txBody>
      </p:sp>
    </p:spTree>
    <p:extLst>
      <p:ext uri="{BB962C8B-B14F-4D97-AF65-F5344CB8AC3E}">
        <p14:creationId xmlns:p14="http://schemas.microsoft.com/office/powerpoint/2010/main" val="1507368398"/>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1F1F5F"/>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a-DK"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1F1F5F"/>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a-DK"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18704</TotalTime>
  <Words>8877</Words>
  <Application>Microsoft Office PowerPoint</Application>
  <PresentationFormat>On-screen Show (4:3)</PresentationFormat>
  <Paragraphs>855</Paragraphs>
  <Slides>67</Slides>
  <Notes>66</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67</vt:i4>
      </vt:variant>
    </vt:vector>
  </HeadingPairs>
  <TitlesOfParts>
    <vt:vector size="69" baseType="lpstr">
      <vt:lpstr>Default Design</vt:lpstr>
      <vt:lpstr>Equation</vt:lpstr>
      <vt:lpstr>Green Process Design Application of Green Chemistry to Manufacture Specialty Chemicals from Renewable Resources Case Study Overview</vt:lpstr>
      <vt:lpstr>Module Learning Objectives</vt:lpstr>
      <vt:lpstr>Overview – Questions for Consideration</vt:lpstr>
      <vt:lpstr>Overview of Sustainability</vt:lpstr>
      <vt:lpstr>A Short History of Sustainability</vt:lpstr>
      <vt:lpstr>So What is Sustainability?</vt:lpstr>
      <vt:lpstr>The Triple Bottom Line</vt:lpstr>
      <vt:lpstr>What’s the Difference Between Sustainability and Green Engineering?</vt:lpstr>
      <vt:lpstr>Overview of Green Chemistry</vt:lpstr>
      <vt:lpstr>A Bit of History</vt:lpstr>
      <vt:lpstr>Green Chemistry and Process Design</vt:lpstr>
      <vt:lpstr>Capital Projects and the Process Engineer</vt:lpstr>
      <vt:lpstr>12 Principles of Green Chemistry</vt:lpstr>
      <vt:lpstr>Chemical Route Selection</vt:lpstr>
      <vt:lpstr>12 Principles of Green Chemistry</vt:lpstr>
      <vt:lpstr>12 Principles of Green Chemistry - Continued</vt:lpstr>
      <vt:lpstr>12 Principles of Green Chemistry - Continued</vt:lpstr>
      <vt:lpstr>But What About Chemical Engineering?</vt:lpstr>
      <vt:lpstr>Green Chemistry Based Design Case Study</vt:lpstr>
      <vt:lpstr>The Growing U.S. Biodiesel Market</vt:lpstr>
      <vt:lpstr>Biodiesel Lifecycle Flowchart</vt:lpstr>
      <vt:lpstr>Case Study Background</vt:lpstr>
      <vt:lpstr>Glycerol Dehydration Pathways</vt:lpstr>
      <vt:lpstr>Propylene Based Process</vt:lpstr>
      <vt:lpstr>Green Chemistry Based Process</vt:lpstr>
      <vt:lpstr>Comparing the Two Processes</vt:lpstr>
      <vt:lpstr>Considering the 12 Principles of Green Chemistry</vt:lpstr>
      <vt:lpstr>Assessing Environmental Impacts</vt:lpstr>
      <vt:lpstr>A Little Bit of Background The Waste Reduction (WAR) Algorithm</vt:lpstr>
      <vt:lpstr>Regulatory Background</vt:lpstr>
      <vt:lpstr>Waste Minimization Research at the U.S. EPA</vt:lpstr>
      <vt:lpstr>A New Assessment Tool</vt:lpstr>
      <vt:lpstr>Basis of the Assessment Methodology</vt:lpstr>
      <vt:lpstr>WAR Algorithm - Theory</vt:lpstr>
      <vt:lpstr>Categories of Environmental Impacts</vt:lpstr>
      <vt:lpstr>PEI Balance Equations</vt:lpstr>
      <vt:lpstr>Nomenclature</vt:lpstr>
      <vt:lpstr>Overall PEI Input / Output Balance</vt:lpstr>
      <vt:lpstr>Weighting Factors</vt:lpstr>
      <vt:lpstr>Limitations</vt:lpstr>
      <vt:lpstr>WAR Graphical User Interface</vt:lpstr>
      <vt:lpstr>Download the WAR GUI </vt:lpstr>
      <vt:lpstr>Main Navigation Screen</vt:lpstr>
      <vt:lpstr>Add Chemicals</vt:lpstr>
      <vt:lpstr>Viewing Chemical Data</vt:lpstr>
      <vt:lpstr>Energy Contribution</vt:lpstr>
      <vt:lpstr>Introduction to Life Cycle Assessment Theory</vt:lpstr>
      <vt:lpstr>So What is a Life Cycle Assessment</vt:lpstr>
      <vt:lpstr>So Why Do Life Cycle Assessment?</vt:lpstr>
      <vt:lpstr>Who Uses Life Cycle Assessment</vt:lpstr>
      <vt:lpstr>Simplified Life Cycle Diagram</vt:lpstr>
      <vt:lpstr>Steps in a Life Cycle Assessment</vt:lpstr>
      <vt:lpstr>Determining the Functional Unit</vt:lpstr>
      <vt:lpstr>The Life Cycle Inventory</vt:lpstr>
      <vt:lpstr>Defining the Environmental Impacts of Interest</vt:lpstr>
      <vt:lpstr>Uncertainty in LCA</vt:lpstr>
      <vt:lpstr>Introduction to Inherently Safe Process Design</vt:lpstr>
      <vt:lpstr>How can we, as Design Engineers, address the inherent hazards of a chemical process?</vt:lpstr>
      <vt:lpstr>Inherently Safe Process Design</vt:lpstr>
      <vt:lpstr>Inherently Safe Process Design</vt:lpstr>
      <vt:lpstr>Inherently Safe Process Design – Example </vt:lpstr>
      <vt:lpstr>Traditional Process – Sample Risk Assessment </vt:lpstr>
      <vt:lpstr>Inherently Safe Process Design – Example </vt:lpstr>
      <vt:lpstr>Sample Risk Assessment - Inherently Safer Process</vt:lpstr>
      <vt:lpstr>Module Summary</vt:lpstr>
      <vt:lpstr>References and Resources</vt:lpstr>
      <vt:lpstr>Acknowledgement</vt:lpstr>
    </vt:vector>
  </TitlesOfParts>
  <Company>CAPEC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Supreme Laptop</dc:creator>
  <cp:lastModifiedBy>Administrator</cp:lastModifiedBy>
  <cp:revision>1145</cp:revision>
  <cp:lastPrinted>2013-06-17T17:40:30Z</cp:lastPrinted>
  <dcterms:created xsi:type="dcterms:W3CDTF">2002-08-20T13:24:25Z</dcterms:created>
  <dcterms:modified xsi:type="dcterms:W3CDTF">2015-11-30T22:20:31Z</dcterms:modified>
</cp:coreProperties>
</file>